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9.jpg" ContentType="image/png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73" r:id="rId4"/>
  </p:sldMasterIdLst>
  <p:sldIdLst>
    <p:sldId id="257" r:id="rId5"/>
    <p:sldId id="321" r:id="rId6"/>
    <p:sldId id="328" r:id="rId7"/>
    <p:sldId id="262" r:id="rId8"/>
    <p:sldId id="265" r:id="rId9"/>
    <p:sldId id="263" r:id="rId10"/>
    <p:sldId id="320" r:id="rId11"/>
    <p:sldId id="290" r:id="rId12"/>
    <p:sldId id="323" r:id="rId13"/>
    <p:sldId id="264" r:id="rId14"/>
    <p:sldId id="270" r:id="rId15"/>
    <p:sldId id="269" r:id="rId16"/>
    <p:sldId id="267" r:id="rId17"/>
    <p:sldId id="268" r:id="rId18"/>
    <p:sldId id="266" r:id="rId19"/>
    <p:sldId id="275" r:id="rId20"/>
    <p:sldId id="276" r:id="rId21"/>
    <p:sldId id="277" r:id="rId22"/>
    <p:sldId id="286" r:id="rId23"/>
    <p:sldId id="279" r:id="rId24"/>
    <p:sldId id="278" r:id="rId25"/>
    <p:sldId id="291" r:id="rId26"/>
    <p:sldId id="271" r:id="rId27"/>
    <p:sldId id="272" r:id="rId28"/>
    <p:sldId id="305" r:id="rId29"/>
    <p:sldId id="306" r:id="rId30"/>
    <p:sldId id="307" r:id="rId31"/>
    <p:sldId id="273" r:id="rId32"/>
    <p:sldId id="274" r:id="rId33"/>
    <p:sldId id="293" r:id="rId34"/>
    <p:sldId id="289" r:id="rId35"/>
    <p:sldId id="287" r:id="rId36"/>
    <p:sldId id="300" r:id="rId37"/>
    <p:sldId id="298" r:id="rId38"/>
    <p:sldId id="326" r:id="rId39"/>
    <p:sldId id="280" r:id="rId40"/>
    <p:sldId id="281" r:id="rId41"/>
    <p:sldId id="315" r:id="rId42"/>
    <p:sldId id="325" r:id="rId43"/>
    <p:sldId id="282" r:id="rId44"/>
    <p:sldId id="302" r:id="rId45"/>
    <p:sldId id="283" r:id="rId46"/>
    <p:sldId id="284" r:id="rId47"/>
    <p:sldId id="285" r:id="rId48"/>
    <p:sldId id="295" r:id="rId49"/>
    <p:sldId id="296" r:id="rId50"/>
    <p:sldId id="310" r:id="rId51"/>
    <p:sldId id="301" r:id="rId52"/>
    <p:sldId id="322" r:id="rId53"/>
    <p:sldId id="318" r:id="rId54"/>
    <p:sldId id="312" r:id="rId55"/>
    <p:sldId id="319" r:id="rId56"/>
    <p:sldId id="317" r:id="rId57"/>
    <p:sldId id="309" r:id="rId58"/>
    <p:sldId id="314" r:id="rId59"/>
    <p:sldId id="313" r:id="rId60"/>
    <p:sldId id="311" r:id="rId61"/>
    <p:sldId id="327" r:id="rId62"/>
    <p:sldId id="297" r:id="rId6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22F"/>
    <a:srgbClr val="57903F"/>
    <a:srgbClr val="344529"/>
    <a:srgbClr val="2B3922"/>
    <a:srgbClr val="2E3722"/>
    <a:srgbClr val="FCF7F1"/>
    <a:srgbClr val="B8D233"/>
    <a:srgbClr val="5CC6D6"/>
    <a:srgbClr val="F03F2B"/>
    <a:srgbClr val="3488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2F9BF3-D9D1-49EE-B8B8-76D20754312C}" v="84" dt="2021-12-18T23:06:57.8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015" autoAdjust="0"/>
    <p:restoredTop sz="86456" autoAdjust="0"/>
  </p:normalViewPr>
  <p:slideViewPr>
    <p:cSldViewPr snapToGrid="0">
      <p:cViewPr varScale="1">
        <p:scale>
          <a:sx n="59" d="100"/>
          <a:sy n="59" d="100"/>
        </p:scale>
        <p:origin x="852" y="66"/>
      </p:cViewPr>
      <p:guideLst/>
    </p:cSldViewPr>
  </p:slideViewPr>
  <p:outlineViewPr>
    <p:cViewPr>
      <p:scale>
        <a:sx n="33" d="100"/>
        <a:sy n="33" d="100"/>
      </p:scale>
      <p:origin x="0" y="-464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commentAuthors" Target="commentAuthor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057F047-12C6-4B52-95FB-E99FD3B1AE7E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D4F1E1-D47F-414E-87DF-8C26D011D74F}">
      <dgm:prSet/>
      <dgm:spPr>
        <a:solidFill>
          <a:srgbClr val="0070C0"/>
        </a:solidFill>
      </dgm:spPr>
      <dgm:t>
        <a:bodyPr/>
        <a:lstStyle/>
        <a:p>
          <a:r>
            <a:rPr lang="en-US" b="1" dirty="0"/>
            <a:t>The vision of the National Indian Nurse Practitioners Association of America is to promote professional excellence, career advancement, quality healthcare through leadership, education, and advocacy by Nurse Practitioners.</a:t>
          </a:r>
          <a:endParaRPr lang="en-US" dirty="0"/>
        </a:p>
      </dgm:t>
    </dgm:pt>
    <dgm:pt modelId="{4BA34BB8-A878-4EDE-ABA7-F72E5E536FF4}" type="parTrans" cxnId="{0C53677D-EFE4-42DB-9E22-E227BB8D7971}">
      <dgm:prSet/>
      <dgm:spPr/>
      <dgm:t>
        <a:bodyPr/>
        <a:lstStyle/>
        <a:p>
          <a:endParaRPr lang="en-US"/>
        </a:p>
      </dgm:t>
    </dgm:pt>
    <dgm:pt modelId="{2046AFBC-0111-46A1-BF0F-F61C5455AE6F}" type="sibTrans" cxnId="{0C53677D-EFE4-42DB-9E22-E227BB8D7971}">
      <dgm:prSet/>
      <dgm:spPr/>
      <dgm:t>
        <a:bodyPr/>
        <a:lstStyle/>
        <a:p>
          <a:endParaRPr lang="en-US"/>
        </a:p>
      </dgm:t>
    </dgm:pt>
    <dgm:pt modelId="{A053F091-222F-46BC-BF6A-CF1168DFF699}" type="pres">
      <dgm:prSet presAssocID="{3057F047-12C6-4B52-95FB-E99FD3B1AE7E}" presName="Name0" presStyleCnt="0">
        <dgm:presLayoutVars>
          <dgm:dir/>
          <dgm:resizeHandles val="exact"/>
        </dgm:presLayoutVars>
      </dgm:prSet>
      <dgm:spPr/>
    </dgm:pt>
    <dgm:pt modelId="{72636914-BAA1-4135-9AD1-9ACD732DAFD0}" type="pres">
      <dgm:prSet presAssocID="{3057F047-12C6-4B52-95FB-E99FD3B1AE7E}" presName="fgShape" presStyleLbl="fgShp" presStyleIdx="0" presStyleCnt="1"/>
      <dgm:spPr>
        <a:solidFill>
          <a:srgbClr val="00B0F0"/>
        </a:solidFill>
      </dgm:spPr>
    </dgm:pt>
    <dgm:pt modelId="{65E3CC97-27F8-4099-8CF9-7692646F59BA}" type="pres">
      <dgm:prSet presAssocID="{3057F047-12C6-4B52-95FB-E99FD3B1AE7E}" presName="linComp" presStyleCnt="0"/>
      <dgm:spPr/>
    </dgm:pt>
    <dgm:pt modelId="{2472711A-1C2C-4C02-9D70-C4D7E1863CE9}" type="pres">
      <dgm:prSet presAssocID="{37D4F1E1-D47F-414E-87DF-8C26D011D74F}" presName="compNode" presStyleCnt="0"/>
      <dgm:spPr/>
    </dgm:pt>
    <dgm:pt modelId="{B889AFE2-1E05-40A2-9B92-635EABE6C530}" type="pres">
      <dgm:prSet presAssocID="{37D4F1E1-D47F-414E-87DF-8C26D011D74F}" presName="bkgdShape" presStyleLbl="node1" presStyleIdx="0" presStyleCnt="1" custLinFactNeighborX="829" custLinFactNeighborY="-1330"/>
      <dgm:spPr/>
    </dgm:pt>
    <dgm:pt modelId="{47646CD1-EF79-429C-AA6F-52481287E456}" type="pres">
      <dgm:prSet presAssocID="{37D4F1E1-D47F-414E-87DF-8C26D011D74F}" presName="nodeTx" presStyleLbl="node1" presStyleIdx="0" presStyleCnt="1">
        <dgm:presLayoutVars>
          <dgm:bulletEnabled val="1"/>
        </dgm:presLayoutVars>
      </dgm:prSet>
      <dgm:spPr/>
    </dgm:pt>
    <dgm:pt modelId="{56AC393E-7719-4174-A146-75D6F62F83F3}" type="pres">
      <dgm:prSet presAssocID="{37D4F1E1-D47F-414E-87DF-8C26D011D74F}" presName="invisiNode" presStyleLbl="node1" presStyleIdx="0" presStyleCnt="1"/>
      <dgm:spPr/>
    </dgm:pt>
    <dgm:pt modelId="{2E0CCD6A-0AD0-4FE8-8B28-B79A6B337F2A}" type="pres">
      <dgm:prSet presAssocID="{37D4F1E1-D47F-414E-87DF-8C26D011D74F}" presName="imagNode" presStyleLbl="fgImgPlace1" presStyleIdx="0" presStyleCnt="1" custScaleX="153279" custScaleY="13003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</dgm:ptLst>
  <dgm:cxnLst>
    <dgm:cxn modelId="{FA18D24D-626C-44C7-98AE-571E69529CDE}" type="presOf" srcId="{3057F047-12C6-4B52-95FB-E99FD3B1AE7E}" destId="{A053F091-222F-46BC-BF6A-CF1168DFF699}" srcOrd="0" destOrd="0" presId="urn:microsoft.com/office/officeart/2005/8/layout/hList7"/>
    <dgm:cxn modelId="{0C53677D-EFE4-42DB-9E22-E227BB8D7971}" srcId="{3057F047-12C6-4B52-95FB-E99FD3B1AE7E}" destId="{37D4F1E1-D47F-414E-87DF-8C26D011D74F}" srcOrd="0" destOrd="0" parTransId="{4BA34BB8-A878-4EDE-ABA7-F72E5E536FF4}" sibTransId="{2046AFBC-0111-46A1-BF0F-F61C5455AE6F}"/>
    <dgm:cxn modelId="{DF8B619E-84B8-4DDA-906D-CB98DFAE1978}" type="presOf" srcId="{37D4F1E1-D47F-414E-87DF-8C26D011D74F}" destId="{B889AFE2-1E05-40A2-9B92-635EABE6C530}" srcOrd="0" destOrd="0" presId="urn:microsoft.com/office/officeart/2005/8/layout/hList7"/>
    <dgm:cxn modelId="{54B42EE5-183E-4AD5-8D41-91C75B16A78D}" type="presOf" srcId="{37D4F1E1-D47F-414E-87DF-8C26D011D74F}" destId="{47646CD1-EF79-429C-AA6F-52481287E456}" srcOrd="1" destOrd="0" presId="urn:microsoft.com/office/officeart/2005/8/layout/hList7"/>
    <dgm:cxn modelId="{AB931A66-B7EA-4FC7-8695-5CBE01A2E1BB}" type="presParOf" srcId="{A053F091-222F-46BC-BF6A-CF1168DFF699}" destId="{72636914-BAA1-4135-9AD1-9ACD732DAFD0}" srcOrd="0" destOrd="0" presId="urn:microsoft.com/office/officeart/2005/8/layout/hList7"/>
    <dgm:cxn modelId="{0380A60C-9B23-4A27-9591-CBECC66984BB}" type="presParOf" srcId="{A053F091-222F-46BC-BF6A-CF1168DFF699}" destId="{65E3CC97-27F8-4099-8CF9-7692646F59BA}" srcOrd="1" destOrd="0" presId="urn:microsoft.com/office/officeart/2005/8/layout/hList7"/>
    <dgm:cxn modelId="{FFA4E143-5BA2-4426-BC1D-1F774BBE8BDB}" type="presParOf" srcId="{65E3CC97-27F8-4099-8CF9-7692646F59BA}" destId="{2472711A-1C2C-4C02-9D70-C4D7E1863CE9}" srcOrd="0" destOrd="0" presId="urn:microsoft.com/office/officeart/2005/8/layout/hList7"/>
    <dgm:cxn modelId="{30515D25-B808-4802-80EA-4695458F53F9}" type="presParOf" srcId="{2472711A-1C2C-4C02-9D70-C4D7E1863CE9}" destId="{B889AFE2-1E05-40A2-9B92-635EABE6C530}" srcOrd="0" destOrd="0" presId="urn:microsoft.com/office/officeart/2005/8/layout/hList7"/>
    <dgm:cxn modelId="{C0A48F8A-2D0D-463A-B1F5-2169591468F4}" type="presParOf" srcId="{2472711A-1C2C-4C02-9D70-C4D7E1863CE9}" destId="{47646CD1-EF79-429C-AA6F-52481287E456}" srcOrd="1" destOrd="0" presId="urn:microsoft.com/office/officeart/2005/8/layout/hList7"/>
    <dgm:cxn modelId="{60E7BB84-3B25-4CAC-8ACF-883115E0B709}" type="presParOf" srcId="{2472711A-1C2C-4C02-9D70-C4D7E1863CE9}" destId="{56AC393E-7719-4174-A146-75D6F62F83F3}" srcOrd="2" destOrd="0" presId="urn:microsoft.com/office/officeart/2005/8/layout/hList7"/>
    <dgm:cxn modelId="{303C86E9-7994-4564-B267-973B5F5658A8}" type="presParOf" srcId="{2472711A-1C2C-4C02-9D70-C4D7E1863CE9}" destId="{2E0CCD6A-0AD0-4FE8-8B28-B79A6B337F2A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89AFE2-1E05-40A2-9B92-635EABE6C530}">
      <dsp:nvSpPr>
        <dsp:cNvPr id="0" name=""/>
        <dsp:cNvSpPr/>
      </dsp:nvSpPr>
      <dsp:spPr>
        <a:xfrm>
          <a:off x="0" y="0"/>
          <a:ext cx="9286043" cy="4120276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/>
            <a:t>The vision of the National Indian Nurse Practitioners Association of America is to promote professional excellence, career advancement, quality healthcare through leadership, education, and advocacy by Nurse Practitioners.</a:t>
          </a:r>
          <a:endParaRPr lang="en-US" sz="2300" kern="1200" dirty="0"/>
        </a:p>
      </dsp:txBody>
      <dsp:txXfrm>
        <a:off x="0" y="1648110"/>
        <a:ext cx="9286043" cy="1648110"/>
      </dsp:txXfrm>
    </dsp:sp>
    <dsp:sp modelId="{2E0CCD6A-0AD0-4FE8-8B28-B79A6B337F2A}">
      <dsp:nvSpPr>
        <dsp:cNvPr id="0" name=""/>
        <dsp:cNvSpPr/>
      </dsp:nvSpPr>
      <dsp:spPr>
        <a:xfrm>
          <a:off x="3591487" y="41182"/>
          <a:ext cx="2103067" cy="178412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2636914-BAA1-4135-9AD1-9ACD732DAFD0}">
      <dsp:nvSpPr>
        <dsp:cNvPr id="0" name=""/>
        <dsp:cNvSpPr/>
      </dsp:nvSpPr>
      <dsp:spPr>
        <a:xfrm>
          <a:off x="371441" y="3296220"/>
          <a:ext cx="8543159" cy="618041"/>
        </a:xfrm>
        <a:prstGeom prst="leftRightArrow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12/18/2021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12/18/2021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12/18/2021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12/18/2021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12/18/2021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12/18/2021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12/18/2021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103.jpeg"/><Relationship Id="rId7" Type="http://schemas.openxmlformats.org/officeDocument/2006/relationships/image" Target="../media/image107.sv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jpeg"/><Relationship Id="rId3" Type="http://schemas.openxmlformats.org/officeDocument/2006/relationships/image" Target="../media/image113.jpeg"/><Relationship Id="rId7" Type="http://schemas.openxmlformats.org/officeDocument/2006/relationships/image" Target="../media/image117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g"/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8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g"/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g"/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g"/><Relationship Id="rId5" Type="http://schemas.openxmlformats.org/officeDocument/2006/relationships/image" Target="../media/image154.jpg"/><Relationship Id="rId4" Type="http://schemas.openxmlformats.org/officeDocument/2006/relationships/image" Target="../media/image153.jp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g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g"/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g"/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3" Type="http://schemas.openxmlformats.org/officeDocument/2006/relationships/image" Target="../media/image24.png"/><Relationship Id="rId21" Type="http://schemas.openxmlformats.org/officeDocument/2006/relationships/image" Target="../media/image42.jpe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17" Type="http://schemas.openxmlformats.org/officeDocument/2006/relationships/image" Target="../media/image38.jpeg"/><Relationship Id="rId25" Type="http://schemas.openxmlformats.org/officeDocument/2006/relationships/image" Target="../media/image10.png"/><Relationship Id="rId2" Type="http://schemas.openxmlformats.org/officeDocument/2006/relationships/image" Target="../media/image23.png"/><Relationship Id="rId16" Type="http://schemas.openxmlformats.org/officeDocument/2006/relationships/image" Target="../media/image37.jpeg"/><Relationship Id="rId20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32.jpeg"/><Relationship Id="rId24" Type="http://schemas.openxmlformats.org/officeDocument/2006/relationships/image" Target="../media/image45.jpeg"/><Relationship Id="rId5" Type="http://schemas.openxmlformats.org/officeDocument/2006/relationships/image" Target="../media/image26.png"/><Relationship Id="rId15" Type="http://schemas.openxmlformats.org/officeDocument/2006/relationships/image" Target="../media/image36.jpeg"/><Relationship Id="rId23" Type="http://schemas.openxmlformats.org/officeDocument/2006/relationships/image" Target="../media/image44.jpeg"/><Relationship Id="rId10" Type="http://schemas.openxmlformats.org/officeDocument/2006/relationships/image" Target="../media/image31.jpeg"/><Relationship Id="rId19" Type="http://schemas.openxmlformats.org/officeDocument/2006/relationships/image" Target="../media/image40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Relationship Id="rId14" Type="http://schemas.openxmlformats.org/officeDocument/2006/relationships/image" Target="../media/image35.jpeg"/><Relationship Id="rId22" Type="http://schemas.openxmlformats.org/officeDocument/2006/relationships/image" Target="../media/image4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595" y="-106522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NINPAA 2021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429000"/>
            <a:ext cx="4775075" cy="1126644"/>
          </a:xfrm>
          <a:solidFill>
            <a:srgbClr val="C0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 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B114AF-172E-4813-AF5B-B148A003E597}"/>
              </a:ext>
            </a:extLst>
          </p:cNvPr>
          <p:cNvSpPr txBox="1">
            <a:spLocks/>
          </p:cNvSpPr>
          <p:nvPr/>
        </p:nvSpPr>
        <p:spPr>
          <a:xfrm>
            <a:off x="6033793" y="2365081"/>
            <a:ext cx="4775075" cy="16309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lang="en-US" sz="6800" b="0" i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/>
                </a:solidFill>
              </a:rPr>
              <a:t>NINPAA 2021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BF2E20-76F6-4970-88AF-93626D2DABC6}"/>
              </a:ext>
            </a:extLst>
          </p:cNvPr>
          <p:cNvPicPr/>
          <p:nvPr/>
        </p:nvPicPr>
        <p:blipFill>
          <a:blip r:embed="rId3" cstate="print"/>
          <a:srcRect l="13762" t="38164" r="53137" b="8454"/>
          <a:stretch>
            <a:fillRect/>
          </a:stretch>
        </p:blipFill>
        <p:spPr bwMode="auto">
          <a:xfrm>
            <a:off x="9614517" y="3500854"/>
            <a:ext cx="1194351" cy="120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1862A-4DCF-450E-9E7F-E0975A004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2400" y="642594"/>
            <a:ext cx="9492343" cy="1371600"/>
          </a:xfr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   EXECUTIVE BOARD   </a:t>
            </a:r>
          </a:p>
        </p:txBody>
      </p:sp>
      <p:pic>
        <p:nvPicPr>
          <p:cNvPr id="4" name="Content Placeholder 3" descr="A picture containing text, posing, group, people&#10;&#10;Description automatically generated">
            <a:extLst>
              <a:ext uri="{FF2B5EF4-FFF2-40B4-BE49-F238E27FC236}">
                <a16:creationId xmlns:a16="http://schemas.microsoft.com/office/drawing/2014/main" id="{CE934CE4-92D7-4A83-A470-FBDE6D7D6C0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348" y="2149642"/>
            <a:ext cx="9215021" cy="38034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548818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5590A-69C0-49A3-A109-44067E56E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9818914" cy="931025"/>
          </a:xfr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COMMITTEE MEMBERS </a:t>
            </a:r>
          </a:p>
        </p:txBody>
      </p:sp>
      <p:pic>
        <p:nvPicPr>
          <p:cNvPr id="4" name="Content Placeholder 3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9FE57642-1BFA-4829-8621-A9A2F5528F7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219" y="1573619"/>
            <a:ext cx="9623396" cy="43333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108520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363C5-9E9E-43FB-8371-8AC8ED464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1143" y="642594"/>
            <a:ext cx="9927771" cy="1175573"/>
          </a:xfr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COMMITTEE MEMBERS </a:t>
            </a:r>
          </a:p>
        </p:txBody>
      </p:sp>
      <p:pic>
        <p:nvPicPr>
          <p:cNvPr id="4" name="Content Placeholder 3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845306FC-6E9E-4201-BD22-F1761968FC8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262" y="2014194"/>
            <a:ext cx="9667783" cy="38221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267444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F32A7-8F29-491A-9C37-91FBECF83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114" y="642594"/>
            <a:ext cx="9884229" cy="1016085"/>
          </a:xfr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COMMITTEE MEMBERS </a:t>
            </a:r>
          </a:p>
        </p:txBody>
      </p:sp>
      <p:pic>
        <p:nvPicPr>
          <p:cNvPr id="7" name="Content Placeholder 6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C38B2DC4-1846-4769-90B7-42FE2C07EE9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384" y="1850065"/>
            <a:ext cx="9614517" cy="40880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63297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B1915-3B2D-413C-B6A9-189233415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686" y="642594"/>
            <a:ext cx="9695543" cy="1084606"/>
          </a:xfr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COMMITTEE MEMBERS 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A633E91-02FD-443A-B1FD-365D0A8D8B1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28" y="1860698"/>
            <a:ext cx="9445841" cy="42104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9812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C9CDE-B7BE-48AF-8AA6-363767085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9799674" cy="1111778"/>
          </a:xfr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DIRECTORS AT LARGE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5D279A-74B4-431B-AA1F-F80490FB333B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629" y="1754372"/>
            <a:ext cx="9499108" cy="44610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736141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CBD88-5C03-4F0D-98B6-89D2F07FB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9477375" cy="1186206"/>
          </a:xfr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YOGA DAY:  TAKE CARE OF YOURSELF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512FD2D-0F7C-4C72-81AF-F1FC323A688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117" y="2014194"/>
            <a:ext cx="4337481" cy="20428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F4902E-8756-485B-B1A5-98B4A6F4F0C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" t="16896" r="9048"/>
          <a:stretch/>
        </p:blipFill>
        <p:spPr bwMode="auto">
          <a:xfrm>
            <a:off x="5686425" y="2014194"/>
            <a:ext cx="4638675" cy="20196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7EE1BE-B0B4-4804-8CCC-971ED2E7108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61" b="11111"/>
          <a:stretch/>
        </p:blipFill>
        <p:spPr bwMode="auto">
          <a:xfrm>
            <a:off x="1225117" y="4242486"/>
            <a:ext cx="4223181" cy="18535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D19A27-DEF3-42DC-8F97-11E3DFA53852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599" y="4219252"/>
            <a:ext cx="4762501" cy="21194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097834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A44C2-880F-4AA9-8E0F-F22727D3AE5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457200" marR="0" indent="4572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br>
              <a:rPr lang="en-US" dirty="0"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 19 INDIA RELIEF FUNDRAISING                      </a:t>
            </a:r>
            <a:br>
              <a:rPr lang="en-US" dirty="0"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solidFill>
                  <a:srgbClr val="4472C4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br>
              <a:rPr lang="en-US" sz="36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7A2A266-2A91-4FBD-BC38-A356DFC4150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99" y="2317072"/>
            <a:ext cx="5369512" cy="31782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369D0F4-666D-4026-93F1-C1F0D6EDE270}"/>
              </a:ext>
            </a:extLst>
          </p:cNvPr>
          <p:cNvSpPr/>
          <p:nvPr/>
        </p:nvSpPr>
        <p:spPr>
          <a:xfrm>
            <a:off x="7084380" y="3198168"/>
            <a:ext cx="3773010" cy="1323439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70C0"/>
                </a:solidFill>
                <a:latin typeface="Bradley Hand ITC" panose="03070402050302030203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NINPAA reach out its members to put their hands together, stretch helping hands for the struggling home country. </a:t>
            </a:r>
            <a:endParaRPr lang="en-US" sz="2000" dirty="0">
              <a:solidFill>
                <a:srgbClr val="0070C0"/>
              </a:solidFill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92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BA6E2-F67D-4137-9614-BD5677B86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1" y="642594"/>
            <a:ext cx="9410698" cy="1047983"/>
          </a:xfrm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Abadi Extra Light" panose="020B0604020202020204" pitchFamily="34" charset="0"/>
              </a:rPr>
              <a:t>      </a:t>
            </a:r>
            <a:r>
              <a:rPr lang="en-US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  <a:latin typeface="+mj-lt"/>
              </a:rPr>
              <a:t>SIMINI FUNDRAISING </a:t>
            </a:r>
            <a:endParaRPr lang="en-US" dirty="0">
              <a:solidFill>
                <a:schemeClr val="accent3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5B9F3E5-336E-4E22-BCC2-079B6F9018D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9410699" cy="41243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1823340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6828C-6AC5-46BB-AF28-E53AF22FA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8885068" cy="1371600"/>
          </a:xfrm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EDUCATIONAL PRESENTATION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04C63FF-03E1-4A79-82F3-23440DB52815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61" y="2396971"/>
            <a:ext cx="2546576" cy="29193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D90A002-B063-47BD-B0E1-63C3DD95063B}"/>
              </a:ext>
            </a:extLst>
          </p:cNvPr>
          <p:cNvSpPr/>
          <p:nvPr/>
        </p:nvSpPr>
        <p:spPr>
          <a:xfrm>
            <a:off x="1066800" y="3046659"/>
            <a:ext cx="6603508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COVID VACCINE DEVELOPMENT AND ROLL OUT 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  Dr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Lija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Gireesh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DNP, FNP-BC, NEA-BC, COHN-S</a:t>
            </a:r>
            <a:endParaRPr 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5090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3E7DB3-C848-48DA-ABCC-05F1908C56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5200" y="642594"/>
            <a:ext cx="8157029" cy="1371600"/>
          </a:xfrm>
          <a:solidFill>
            <a:schemeClr val="accent4"/>
          </a:solidFill>
        </p:spPr>
        <p:txBody>
          <a:bodyPr anchor="ctr">
            <a:normAutofit/>
          </a:bodyPr>
          <a:lstStyle/>
          <a:p>
            <a:r>
              <a:rPr lang="en-US" dirty="0"/>
              <a:t>          </a:t>
            </a:r>
            <a:r>
              <a:rPr lang="en-US" b="1" dirty="0"/>
              <a:t>GENERAL BODY 2020</a:t>
            </a:r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454C0636-9DB0-4B89-A525-F5ACB03AF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35200" y="2014194"/>
            <a:ext cx="8157029" cy="440112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36683439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03A6F-248E-47B5-A831-55937871617D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marL="0" marR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b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sz="3600" b="1" dirty="0">
                <a:solidFill>
                  <a:schemeClr val="accent3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EDUCATIONAL PRESENTATIONS</a:t>
            </a:r>
            <a:b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93CAD8-4E09-465A-B982-B9217DC5664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542" y="2151727"/>
            <a:ext cx="2383036" cy="30505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78DFF9-1AF9-46FD-9E2F-426192BBABC3}"/>
              </a:ext>
            </a:extLst>
          </p:cNvPr>
          <p:cNvSpPr/>
          <p:nvPr/>
        </p:nvSpPr>
        <p:spPr>
          <a:xfrm>
            <a:off x="1526959" y="2151728"/>
            <a:ext cx="6692007" cy="255454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Provider Order for Life Sustaining Treatment POLST) By Dr. Rose Antony, DNP, MSN, FNP 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815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B3F74-BED9-4104-ADBD-72B8B2B631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249274"/>
          </a:xfrm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EDUCATIONAL PRESENTATIONS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6EA9E4F-5CE6-4344-8BF7-C2247BCB4AE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41" y="2090710"/>
            <a:ext cx="2968882" cy="15669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37530C-1555-45DB-BBA4-6DB82209F1E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17" y="2014194"/>
            <a:ext cx="2800350" cy="17145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399BC399-0937-4AF4-AAEA-C4A30446BDE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42" y="3975532"/>
            <a:ext cx="2968882" cy="2019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F19E678-EE35-4431-A841-29EED52D6F5F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0617" y="3975532"/>
            <a:ext cx="2968882" cy="2019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6AF7876-BCC7-4F9C-AC4B-6FC97045E74F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5453" y="2056030"/>
            <a:ext cx="3399606" cy="1672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535DDF0D-06F1-4F63-8C61-C47BF2C604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65453" y="3975532"/>
            <a:ext cx="3446166" cy="20193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8574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A777B4-253A-4DC5-BDD3-40E3137A8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9444361" cy="1371600"/>
          </a:xfrm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EDUCATIONAL PRESENTATIONS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BF4A10A-3E2E-411E-99CF-9F404529D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2156" y="2787588"/>
            <a:ext cx="3027286" cy="31693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May be an image of 1 person and text">
            <a:extLst>
              <a:ext uri="{FF2B5EF4-FFF2-40B4-BE49-F238E27FC236}">
                <a16:creationId xmlns:a16="http://schemas.microsoft.com/office/drawing/2014/main" id="{763DF16B-BA5C-404B-9935-8C122F42F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916" y="2663301"/>
            <a:ext cx="3222594" cy="32936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May be an image of Anu Varghese and text that says 'REGULATIONSNT STAND NURSE PRACTITIONER SCOPE OF PRACTICE MASSACHUSETTS Presented by Jessin Varghese FNP-BC Platform: ZOOM MEETING Meeting ID: 870 6317 8266 Meeting Password: 669979 Lnkhtp:/bwb.co./8631862'">
            <a:extLst>
              <a:ext uri="{FF2B5EF4-FFF2-40B4-BE49-F238E27FC236}">
                <a16:creationId xmlns:a16="http://schemas.microsoft.com/office/drawing/2014/main" id="{B08E9F48-F9C4-4CB5-9D40-F132FC822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9085" y="2663301"/>
            <a:ext cx="3222594" cy="32936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86720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0588B-EC50-4EC2-9E2B-961667D7A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1946" y="642594"/>
            <a:ext cx="9335069" cy="1213502"/>
          </a:xfrm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HANDING OVER &amp;PANNEL  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      DISCUSSON</a:t>
            </a:r>
          </a:p>
        </p:txBody>
      </p:sp>
      <p:pic>
        <p:nvPicPr>
          <p:cNvPr id="4" name="Content Placeholder 3" descr="Timeline&#10;&#10;Description automatically generated">
            <a:extLst>
              <a:ext uri="{FF2B5EF4-FFF2-40B4-BE49-F238E27FC236}">
                <a16:creationId xmlns:a16="http://schemas.microsoft.com/office/drawing/2014/main" id="{4A29AD34-CB38-4D01-A514-CD5C5F7DBFF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367" y="1978925"/>
            <a:ext cx="9021170" cy="4531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658091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72116-2C9C-42E5-82E6-95826AAE008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/>
              <a:t>       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HANDING OVER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3FAD334-1E1A-42C0-884B-AE110440E9D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75" y="2014194"/>
            <a:ext cx="4662625" cy="4271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338" name="Picture 2" descr="May be an image of 4 people, including Cigi Mathew, Aney Paul and Anu Varghese and people standing">
            <a:extLst>
              <a:ext uri="{FF2B5EF4-FFF2-40B4-BE49-F238E27FC236}">
                <a16:creationId xmlns:a16="http://schemas.microsoft.com/office/drawing/2014/main" id="{8C97809B-C8DE-421E-870E-8D6A7C9D14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25" t="18195" r="9351"/>
          <a:stretch/>
        </p:blipFill>
        <p:spPr bwMode="auto">
          <a:xfrm>
            <a:off x="6010275" y="2014193"/>
            <a:ext cx="5114925" cy="4271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92810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DD18-1D8C-48F3-A6DA-21AA85392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723" y="642594"/>
            <a:ext cx="9733851" cy="1371600"/>
          </a:xfrm>
          <a:solidFill>
            <a:schemeClr val="accent4"/>
          </a:solidFill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  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HANDING OVER IN CT</a:t>
            </a:r>
          </a:p>
        </p:txBody>
      </p:sp>
      <p:pic>
        <p:nvPicPr>
          <p:cNvPr id="11266" name="Picture 2" descr="May be an image of Aney Paul and Anu Varghese and people standing">
            <a:extLst>
              <a:ext uri="{FF2B5EF4-FFF2-40B4-BE49-F238E27FC236}">
                <a16:creationId xmlns:a16="http://schemas.microsoft.com/office/drawing/2014/main" id="{7D34A1A8-DE13-435C-B6A0-5AD29E5160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723" y="2014194"/>
            <a:ext cx="4333177" cy="38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May be an image of 2 people and people standing">
            <a:extLst>
              <a:ext uri="{FF2B5EF4-FFF2-40B4-BE49-F238E27FC236}">
                <a16:creationId xmlns:a16="http://schemas.microsoft.com/office/drawing/2014/main" id="{40E18181-DA55-4923-BC9F-1EE796059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0" r="7592" b="13182"/>
          <a:stretch/>
        </p:blipFill>
        <p:spPr bwMode="auto">
          <a:xfrm>
            <a:off x="8220073" y="2014194"/>
            <a:ext cx="2476501" cy="377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May be an image of 2 people, including Anu Varghese and people standing">
            <a:extLst>
              <a:ext uri="{FF2B5EF4-FFF2-40B4-BE49-F238E27FC236}">
                <a16:creationId xmlns:a16="http://schemas.microsoft.com/office/drawing/2014/main" id="{C31ADE9F-FD8F-42E7-BD80-9DBDFA71F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51"/>
          <a:stretch/>
        </p:blipFill>
        <p:spPr bwMode="auto">
          <a:xfrm>
            <a:off x="5305424" y="2014194"/>
            <a:ext cx="2905125" cy="377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3911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683F-93EB-40E3-8A87-446C05378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799" y="642594"/>
            <a:ext cx="10487025" cy="1371600"/>
          </a:xfrm>
          <a:solidFill>
            <a:schemeClr val="accent4"/>
          </a:solidFill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		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HANDING OVER IN CT</a:t>
            </a:r>
          </a:p>
        </p:txBody>
      </p:sp>
      <p:pic>
        <p:nvPicPr>
          <p:cNvPr id="5" name="Content Placeholder 4" descr="May be an image of 2 people and indoor">
            <a:extLst>
              <a:ext uri="{FF2B5EF4-FFF2-40B4-BE49-F238E27FC236}">
                <a16:creationId xmlns:a16="http://schemas.microsoft.com/office/drawing/2014/main" id="{EB584B92-047C-48D3-862C-0E4C83BB6D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784" y="2084388"/>
            <a:ext cx="3100941" cy="38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May be an image of 3 people, people sitting, people standing, office and indoor">
            <a:extLst>
              <a:ext uri="{FF2B5EF4-FFF2-40B4-BE49-F238E27FC236}">
                <a16:creationId xmlns:a16="http://schemas.microsoft.com/office/drawing/2014/main" id="{E281EE4E-989D-4484-AAA3-9F1CA161C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49" b="9683"/>
          <a:stretch/>
        </p:blipFill>
        <p:spPr bwMode="auto">
          <a:xfrm>
            <a:off x="4276725" y="2084388"/>
            <a:ext cx="4343399" cy="38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May be an image of 4 people, including Aney Paul and Anu Varghese, people standing, people sitting and indoor">
            <a:extLst>
              <a:ext uri="{FF2B5EF4-FFF2-40B4-BE49-F238E27FC236}">
                <a16:creationId xmlns:a16="http://schemas.microsoft.com/office/drawing/2014/main" id="{F9BCBCEC-9671-42FA-BD20-889E761E95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4" t="30738" r="404" b="2716"/>
          <a:stretch/>
        </p:blipFill>
        <p:spPr bwMode="auto">
          <a:xfrm>
            <a:off x="8620124" y="2084388"/>
            <a:ext cx="3019426" cy="38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2161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7C6A5-610B-418A-BC24-703769EEBA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4899" y="642594"/>
            <a:ext cx="10439401" cy="1460844"/>
          </a:xfrm>
          <a:solidFill>
            <a:schemeClr val="accent4"/>
          </a:solidFill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 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HANDING OVER IN CT</a:t>
            </a:r>
          </a:p>
        </p:txBody>
      </p:sp>
      <p:pic>
        <p:nvPicPr>
          <p:cNvPr id="13314" name="Picture 2" descr="May be an image of 3 people, people sitting and indoor">
            <a:extLst>
              <a:ext uri="{FF2B5EF4-FFF2-40B4-BE49-F238E27FC236}">
                <a16:creationId xmlns:a16="http://schemas.microsoft.com/office/drawing/2014/main" id="{4D3C86C1-B210-4693-8064-A168218A24F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103438"/>
            <a:ext cx="5181600" cy="396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May be an image of Aney Paul and Anu Varghese, people standing and indoor">
            <a:extLst>
              <a:ext uri="{FF2B5EF4-FFF2-40B4-BE49-F238E27FC236}">
                <a16:creationId xmlns:a16="http://schemas.microsoft.com/office/drawing/2014/main" id="{5D042B1C-3C2C-48BE-A83D-AAE6773E44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6" t="17887" r="4710"/>
          <a:stretch/>
        </p:blipFill>
        <p:spPr bwMode="auto">
          <a:xfrm>
            <a:off x="6591439" y="2103438"/>
            <a:ext cx="4743312" cy="396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6470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85C9D-370C-4B1B-AD22-89C86441A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3"/>
            <a:ext cx="10058400" cy="1386231"/>
          </a:xfrm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   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PANNEL DISCUSSION IN CT </a:t>
            </a:r>
          </a:p>
        </p:txBody>
      </p:sp>
      <p:pic>
        <p:nvPicPr>
          <p:cNvPr id="4" name="Content Placeholder 3" descr="A group of people sitting at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D7426EC4-2145-4CC7-BD46-B613DDC2DF4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21762"/>
            <a:ext cx="3743866" cy="34865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group of people sitting at a table&#10;&#10;Description automatically generated with medium confidence">
            <a:extLst>
              <a:ext uri="{FF2B5EF4-FFF2-40B4-BE49-F238E27FC236}">
                <a16:creationId xmlns:a16="http://schemas.microsoft.com/office/drawing/2014/main" id="{C8B68904-69F9-44AA-B6EB-330AC3A3EAF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107" y="2121762"/>
            <a:ext cx="3409026" cy="3486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text, person, computer, computer&#10;&#10;Description automatically generated">
            <a:extLst>
              <a:ext uri="{FF2B5EF4-FFF2-40B4-BE49-F238E27FC236}">
                <a16:creationId xmlns:a16="http://schemas.microsoft.com/office/drawing/2014/main" id="{769276E1-DC3A-48F0-B6E9-B5EF2E9121A8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031" y="2121762"/>
            <a:ext cx="2610035" cy="3486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132664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786BF-0FA3-4D6E-BECC-DF916C9C4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218512"/>
          </a:xfrm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      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MEMBERS VOLUNTEERRING  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1FD518-5E11-4EDA-A448-80F837CAD2F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58" y="2014194"/>
            <a:ext cx="3244965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AE5B69-20CF-4C42-B5DC-6F9EBD95A58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324" y="2039620"/>
            <a:ext cx="3364636" cy="1955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29FC146-7833-4C61-8EC9-5734C41130C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778" y="2039620"/>
            <a:ext cx="2952001" cy="1981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group of people posing for a picture&#10;&#10;Description automatically generated with low confidence">
            <a:extLst>
              <a:ext uri="{FF2B5EF4-FFF2-40B4-BE49-F238E27FC236}">
                <a16:creationId xmlns:a16="http://schemas.microsoft.com/office/drawing/2014/main" id="{A2155A1E-2159-45B1-A773-6217D52A3A5C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4518" y="4252404"/>
            <a:ext cx="2907261" cy="1758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A picture containing person, ceiling, people, group&#10;&#10;Description automatically generated">
            <a:extLst>
              <a:ext uri="{FF2B5EF4-FFF2-40B4-BE49-F238E27FC236}">
                <a16:creationId xmlns:a16="http://schemas.microsoft.com/office/drawing/2014/main" id="{FD612566-A043-4FE7-80BD-9CF84CA833D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62" y="4173908"/>
            <a:ext cx="3351497" cy="1768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7D3A58A-E507-47B7-9A56-13D76C35FA3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358" y="4130167"/>
            <a:ext cx="3138434" cy="1811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818426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E2DFFE-5AD6-45C1-8AE5-71BA51055DB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 b="1" dirty="0"/>
              <a:t>GLIMPSE OF NP LEADERS ACTIVE IN    </a:t>
            </a:r>
            <a:br>
              <a:rPr lang="en-US" b="1" dirty="0"/>
            </a:br>
            <a:r>
              <a:rPr lang="en-US" b="1" dirty="0"/>
              <a:t>             INDIAN PROGRAMS</a:t>
            </a:r>
          </a:p>
        </p:txBody>
      </p:sp>
      <p:pic>
        <p:nvPicPr>
          <p:cNvPr id="5" name="Content Placeholder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FAEE53E8-56F0-4CCB-9306-053BF06BDB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14194"/>
            <a:ext cx="4812108" cy="3849687"/>
          </a:xfrm>
        </p:spPr>
      </p:pic>
      <p:pic>
        <p:nvPicPr>
          <p:cNvPr id="7" name="Picture 6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FA6D283-D652-460F-895B-59DC216A5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3195" y="2014194"/>
            <a:ext cx="5272005" cy="38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659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0E33C-3F91-4193-9985-1F4D23B83FF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MEMBERS IN COMMUNITY          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            SERVICE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3C7B17C-44DA-4FFB-BCB2-0D3D42D14D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7056" y="2103438"/>
            <a:ext cx="4808738" cy="38496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2293B1-25CC-4025-94C3-7E36AA422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5794" y="2103438"/>
            <a:ext cx="5069149" cy="3849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4806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5693C6-3003-455B-BCCF-3B9F030EC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907" y="621329"/>
            <a:ext cx="10058400" cy="1371600"/>
          </a:xfrm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COMMUNITY SERVICE </a:t>
            </a:r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7BC2672-0CF7-467F-B80E-DFBC0644AB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551" y="2103438"/>
            <a:ext cx="4385568" cy="4133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group of people standing around a table with food on it&#10;&#10;Description automatically generated">
            <a:extLst>
              <a:ext uri="{FF2B5EF4-FFF2-40B4-BE49-F238E27FC236}">
                <a16:creationId xmlns:a16="http://schemas.microsoft.com/office/drawing/2014/main" id="{67521445-7007-4784-8BA0-060BD98B3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672" y="2103437"/>
            <a:ext cx="5264458" cy="4133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05946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16E59-A972-40AF-AFDE-731E3EF918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175573"/>
          </a:xfrm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COMMUNITY SERVICE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38DA040-3FD3-4486-8339-1BCB07A6B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4501" y="1970844"/>
            <a:ext cx="3977197" cy="4057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346907CF-AF94-43BC-B27E-36E2484D8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698" y="1970844"/>
            <a:ext cx="3258104" cy="4057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D7EBE701-0005-42ED-A1D7-9FA274C52E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9802" y="1970844"/>
            <a:ext cx="3055398" cy="40570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821103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A7404E-4877-40B8-9EFA-0ACAB0045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9525000" cy="1371600"/>
          </a:xfrm>
          <a:solidFill>
            <a:schemeClr val="accent4"/>
          </a:solidFill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COMMUNITY SERVICE </a:t>
            </a:r>
          </a:p>
        </p:txBody>
      </p:sp>
      <p:pic>
        <p:nvPicPr>
          <p:cNvPr id="3074" name="Picture 2" descr="May be an image of 5 people, including Aney Paul and people standing">
            <a:extLst>
              <a:ext uri="{FF2B5EF4-FFF2-40B4-BE49-F238E27FC236}">
                <a16:creationId xmlns:a16="http://schemas.microsoft.com/office/drawing/2014/main" id="{44AC5945-0E02-4412-8FA3-C5375949DF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43" y="2156704"/>
            <a:ext cx="4018157" cy="38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y be an image of 4 people, including Aney Paul and people standing">
            <a:extLst>
              <a:ext uri="{FF2B5EF4-FFF2-40B4-BE49-F238E27FC236}">
                <a16:creationId xmlns:a16="http://schemas.microsoft.com/office/drawing/2014/main" id="{8BCC2739-ABEF-4E86-A734-EF724FE47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138" y="2156704"/>
            <a:ext cx="6392662" cy="38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194230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029A6-DE98-47E7-BC18-2F05D3547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767" y="642594"/>
            <a:ext cx="9210922" cy="1371600"/>
          </a:xfrm>
          <a:solidFill>
            <a:schemeClr val="accent4"/>
          </a:solidFill>
        </p:spPr>
        <p:txBody>
          <a:bodyPr/>
          <a:lstStyle/>
          <a:p>
            <a:r>
              <a:rPr lang="en-US" dirty="0"/>
              <a:t>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COMMUNITY SERVICE</a:t>
            </a:r>
          </a:p>
        </p:txBody>
      </p:sp>
      <p:pic>
        <p:nvPicPr>
          <p:cNvPr id="1028" name="Picture 4" descr="May be an image of 5 people, including Cigi Mathew and Aney Paul and people standing">
            <a:extLst>
              <a:ext uri="{FF2B5EF4-FFF2-40B4-BE49-F238E27FC236}">
                <a16:creationId xmlns:a16="http://schemas.microsoft.com/office/drawing/2014/main" id="{CC0F4626-DC60-483A-88A2-86EFCC744A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873" y="2075068"/>
            <a:ext cx="4716816" cy="38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May be an image of 14 people, including Cigi Mathew and Aney Paul and people standing">
            <a:extLst>
              <a:ext uri="{FF2B5EF4-FFF2-40B4-BE49-F238E27FC236}">
                <a16:creationId xmlns:a16="http://schemas.microsoft.com/office/drawing/2014/main" id="{1E069A3E-DEFE-4BA7-A196-F2F9A05BD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075069"/>
            <a:ext cx="4421079" cy="384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35114-6611-448A-913A-62C60A5E3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2014194"/>
            <a:ext cx="9364462" cy="420064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4366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8B703-E9B5-44EC-9FFA-603B16EF8A8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dirty="0"/>
              <a:t>           </a:t>
            </a:r>
            <a:r>
              <a:rPr lang="en-US" b="1" dirty="0"/>
              <a:t>COMMUNITY SERVICE</a:t>
            </a:r>
          </a:p>
        </p:txBody>
      </p:sp>
      <p:pic>
        <p:nvPicPr>
          <p:cNvPr id="4" name="Content Placeholder 3" descr="A group of people holding certificates&#10;&#10;Description automatically generated with medium confidence">
            <a:extLst>
              <a:ext uri="{FF2B5EF4-FFF2-40B4-BE49-F238E27FC236}">
                <a16:creationId xmlns:a16="http://schemas.microsoft.com/office/drawing/2014/main" id="{7FD9BB14-B364-433E-AD55-A5AE3CD21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7" b="31134"/>
          <a:stretch/>
        </p:blipFill>
        <p:spPr bwMode="auto">
          <a:xfrm>
            <a:off x="1066800" y="2033567"/>
            <a:ext cx="4400938" cy="38496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Picture 5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0BF005EF-2BB5-4B03-8C24-D41AB2219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738" y="2033566"/>
            <a:ext cx="5657462" cy="386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59406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FB153-A6C9-429C-83DB-18E4501B3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76" y="611142"/>
            <a:ext cx="9728447" cy="1371600"/>
          </a:xfr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EARTH DAY CELEBRATIONS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739F095-3599-4C17-A184-D34DFA3140BA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23" y="2056034"/>
            <a:ext cx="2032987" cy="1670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41485D-3BF1-4E3A-9A65-B883C8EC01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7688" y="2014192"/>
            <a:ext cx="2278381" cy="16541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54959C-6A09-4810-B08C-C5A555D221D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1394" y="2014193"/>
            <a:ext cx="2521258" cy="1620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231D66-5A4A-404D-939C-5AF2DC0E1BF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111" y="2048894"/>
            <a:ext cx="2278380" cy="1717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phic 135">
            <a:extLst>
              <a:ext uri="{FF2B5EF4-FFF2-40B4-BE49-F238E27FC236}">
                <a16:creationId xmlns:a16="http://schemas.microsoft.com/office/drawing/2014/main" id="{D80D71ED-BD23-43C4-8552-5A08ECA33886}"/>
              </a:ext>
            </a:extLst>
          </p:cNvPr>
          <p:cNvPicPr/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84111" y="795354"/>
            <a:ext cx="1981200" cy="10031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1C4C73-644C-44B8-BA9D-3FECB9A84D7E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4023" y="3860948"/>
            <a:ext cx="2341930" cy="23859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07C01F-3E2D-4428-A22F-8A7CF1F8CDF6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35" y="3832086"/>
            <a:ext cx="1755510" cy="2414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FB6428-66B1-46F2-81D0-9A7637D14CBD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623" y="3832085"/>
            <a:ext cx="2315296" cy="2414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A969397-B616-42E6-813F-A28D99E7C1F1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697" y="3832086"/>
            <a:ext cx="3082326" cy="2414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7233039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8851E-5AE6-40B6-A918-6F8D74C97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9346707" cy="1371600"/>
          </a:xfrm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 </a:t>
            </a:r>
            <a:br>
              <a:rPr lang="en-US" dirty="0">
                <a:solidFill>
                  <a:srgbClr val="0070C0"/>
                </a:solidFill>
              </a:rPr>
            </a:br>
            <a:r>
              <a:rPr lang="en-US" dirty="0">
                <a:solidFill>
                  <a:srgbClr val="0070C0"/>
                </a:solidFill>
              </a:rPr>
              <a:t>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GLIMPSE OF AWARDS RECEIVED 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          by MEMBERS</a:t>
            </a:r>
            <a:br>
              <a:rPr lang="en-US" dirty="0">
                <a:solidFill>
                  <a:srgbClr val="0070C0"/>
                </a:solidFill>
              </a:rPr>
            </a:b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6E4B28-CEA6-4AFC-AC17-EEB981A94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ECA234A-A6F6-4A66-9F39-44FBB87B4920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49" t="15164"/>
          <a:stretch/>
        </p:blipFill>
        <p:spPr bwMode="auto">
          <a:xfrm>
            <a:off x="1314451" y="2317353"/>
            <a:ext cx="2242874" cy="1710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6B647A1-9B66-4EFF-938A-BBA13C63EF1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325" y="2228427"/>
            <a:ext cx="2690107" cy="1799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C3E075F-5253-4E9A-8C9C-413932180BD6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2" t="15560" b="17646"/>
          <a:stretch/>
        </p:blipFill>
        <p:spPr bwMode="auto">
          <a:xfrm>
            <a:off x="8170633" y="2268373"/>
            <a:ext cx="2242874" cy="17607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81D5EB-8C14-426E-A9E4-2DF8E3AC4D41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5"/>
          <a:stretch/>
        </p:blipFill>
        <p:spPr bwMode="auto">
          <a:xfrm>
            <a:off x="8170631" y="4116857"/>
            <a:ext cx="2242875" cy="1835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4433D9-C42F-4604-A797-3003BE1207A5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r="13097"/>
          <a:stretch/>
        </p:blipFill>
        <p:spPr bwMode="auto">
          <a:xfrm>
            <a:off x="5853374" y="4116858"/>
            <a:ext cx="2242875" cy="1835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C692E3EE-72DF-4413-9F96-C8C5C352E262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6" t="10404"/>
          <a:stretch/>
        </p:blipFill>
        <p:spPr bwMode="auto">
          <a:xfrm>
            <a:off x="1314449" y="4067278"/>
            <a:ext cx="2064003" cy="1885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1655AD7-274B-477E-8AFE-2AFB241C3661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11" b="13175"/>
          <a:stretch/>
        </p:blipFill>
        <p:spPr bwMode="auto">
          <a:xfrm>
            <a:off x="3452834" y="4043827"/>
            <a:ext cx="2242873" cy="18854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May be an image of Aney Paul">
            <a:extLst>
              <a:ext uri="{FF2B5EF4-FFF2-40B4-BE49-F238E27FC236}">
                <a16:creationId xmlns:a16="http://schemas.microsoft.com/office/drawing/2014/main" id="{F4554787-D171-4D64-A422-8B8B07326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0" t="14909" r="22007" b="16392"/>
          <a:stretch/>
        </p:blipFill>
        <p:spPr bwMode="auto">
          <a:xfrm>
            <a:off x="5934076" y="2317352"/>
            <a:ext cx="2162174" cy="1710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92936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6D8B0-99A6-4DC9-8DC8-CA565B33D33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dirty="0"/>
              <a:t>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MEMBERS RECEIVED AWARDS</a:t>
            </a:r>
          </a:p>
        </p:txBody>
      </p: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8B77F584-C716-4814-A05E-FDF38CE31B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5217" y="2014194"/>
            <a:ext cx="3479258" cy="4334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Two people holding a plaque&#10;&#10;Description automatically generated with medium confidence">
            <a:extLst>
              <a:ext uri="{FF2B5EF4-FFF2-40B4-BE49-F238E27FC236}">
                <a16:creationId xmlns:a16="http://schemas.microsoft.com/office/drawing/2014/main" id="{59A547AA-D52D-45A9-A9BC-2A3D77306B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8461" y="2014194"/>
            <a:ext cx="3673096" cy="4334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pplication&#10;&#10;Description automatically generated with low confidence">
            <a:extLst>
              <a:ext uri="{FF2B5EF4-FFF2-40B4-BE49-F238E27FC236}">
                <a16:creationId xmlns:a16="http://schemas.microsoft.com/office/drawing/2014/main" id="{9F8DC7AD-8259-454A-BB78-92E389B3FFE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010" r="52985"/>
          <a:stretch/>
        </p:blipFill>
        <p:spPr>
          <a:xfrm>
            <a:off x="8601558" y="2014194"/>
            <a:ext cx="2523641" cy="4334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93682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84DE9-A057-452D-B095-9F89D7C43533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 dirty="0"/>
              <a:t>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MEMBERS RECEIVED AWARDS</a:t>
            </a:r>
          </a:p>
        </p:txBody>
      </p:sp>
      <p:pic>
        <p:nvPicPr>
          <p:cNvPr id="5" name="Content Placeholder 4" descr="A person and perso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E8814639-8184-4F20-95CD-3B92E8D7F2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4508" y="2041824"/>
            <a:ext cx="3564611" cy="4349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FF9033A6-58F9-45F1-BDBC-7B014D7217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9119" y="2014195"/>
            <a:ext cx="3066081" cy="4349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173D9E0-C9C8-4ED1-8565-EB64A62FC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2041823"/>
            <a:ext cx="3427708" cy="4349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2136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9E5C9-32C6-4D35-BE2D-97D9BB963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0729" y="642594"/>
            <a:ext cx="9605640" cy="1195084"/>
          </a:xfr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2021NEW OFFICERS INSTALLATION   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        CEREMONY  </a:t>
            </a:r>
          </a:p>
        </p:txBody>
      </p:sp>
      <p:pic>
        <p:nvPicPr>
          <p:cNvPr id="4" name="Graphic 61">
            <a:extLst>
              <a:ext uri="{FF2B5EF4-FFF2-40B4-BE49-F238E27FC236}">
                <a16:creationId xmlns:a16="http://schemas.microsoft.com/office/drawing/2014/main" id="{46BC6C26-37F7-48B6-98A6-3B8D38944EEC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0729" y="1837678"/>
            <a:ext cx="9605640" cy="4377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072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05FF52-ED43-49FD-B810-77F1C46E4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2075" y="642594"/>
            <a:ext cx="8934450" cy="1371600"/>
          </a:xfrm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      HEALTHY WALKING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7440AE1-5B66-4DD7-8382-843B8CECBF68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2014194"/>
            <a:ext cx="3991159" cy="3578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C59F84-5F81-44BC-AC9E-F735E9F44DB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234" y="2014194"/>
            <a:ext cx="4943291" cy="3578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84038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99C7BC-46A4-4BBA-8D4F-451ADA169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7349" y="642594"/>
            <a:ext cx="9163906" cy="1371600"/>
          </a:xfrm>
          <a:solidFill>
            <a:schemeClr val="accent4"/>
          </a:solidFill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NINPAA ACTIVITIES </a:t>
            </a:r>
          </a:p>
        </p:txBody>
      </p:sp>
      <p:pic>
        <p:nvPicPr>
          <p:cNvPr id="7170" name="Picture 2" descr="May be an image of text">
            <a:extLst>
              <a:ext uri="{FF2B5EF4-FFF2-40B4-BE49-F238E27FC236}">
                <a16:creationId xmlns:a16="http://schemas.microsoft.com/office/drawing/2014/main" id="{75335CE6-F271-4F20-B7DC-89E3D8A553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49" y="2144381"/>
            <a:ext cx="4989111" cy="4183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A picture containing plastic, container&#10;&#10;Description automatically generated">
            <a:extLst>
              <a:ext uri="{FF2B5EF4-FFF2-40B4-BE49-F238E27FC236}">
                <a16:creationId xmlns:a16="http://schemas.microsoft.com/office/drawing/2014/main" id="{406E99C3-5B1C-4A11-8623-51EA7796A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6461" y="2144381"/>
            <a:ext cx="4174794" cy="41830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85941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42AFE-52AF-40FD-A7DE-437D1FF2F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034" y="642594"/>
            <a:ext cx="8801932" cy="1795806"/>
          </a:xfrm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COVID -19 ANNIVERSARY </a:t>
            </a:r>
          </a:p>
        </p:txBody>
      </p:sp>
      <p:pic>
        <p:nvPicPr>
          <p:cNvPr id="4" name="Content Placeholder 3" descr="A collage of a person&#10;&#10;Description automatically generated with low confidence">
            <a:extLst>
              <a:ext uri="{FF2B5EF4-FFF2-40B4-BE49-F238E27FC236}">
                <a16:creationId xmlns:a16="http://schemas.microsoft.com/office/drawing/2014/main" id="{8818BAA8-7C5D-481C-8E91-846657DA004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034" y="2590837"/>
            <a:ext cx="7382707" cy="3348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A candle in a dark room&#10;&#10;Description automatically generated with low confidence">
            <a:extLst>
              <a:ext uri="{FF2B5EF4-FFF2-40B4-BE49-F238E27FC236}">
                <a16:creationId xmlns:a16="http://schemas.microsoft.com/office/drawing/2014/main" id="{465CDDCC-D1D3-46F2-B26D-9FCAD189838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7741" y="2590837"/>
            <a:ext cx="1419225" cy="33483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03889015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82B20-E042-4752-990F-F6A886E70A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9791700" cy="1371600"/>
          </a:xfrm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2020 NP WEEK CELEBRATION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70189FB-C7D2-4769-A849-78C61D690521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6793" y="2228295"/>
            <a:ext cx="5137475" cy="3719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A4D57AF-429C-4975-AB61-46FB3E6A76F7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2" t="15548" b="7352"/>
          <a:stretch/>
        </p:blipFill>
        <p:spPr bwMode="auto">
          <a:xfrm>
            <a:off x="6581775" y="2228295"/>
            <a:ext cx="4276725" cy="371974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582196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091BF-3859-4DCE-87C6-3B2CF5861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24" y="642594"/>
            <a:ext cx="9827582" cy="1371600"/>
          </a:xfrm>
          <a:solidFill>
            <a:schemeClr val="accent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NINPAA SCHOLARSHIPS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F59B06-6E28-4CF4-9E61-8111FA227E0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370" y="2152651"/>
            <a:ext cx="3169327" cy="35902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8B981B-9DC0-47F2-A26D-A71A9E203A3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900474" y="2152651"/>
            <a:ext cx="3169327" cy="3590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1A8E5D-E7AA-4960-A464-87CB831C0A31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238478" y="2152651"/>
            <a:ext cx="3169328" cy="359027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924618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CC417-8B36-4679-8625-5917ED343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8282" y="642594"/>
            <a:ext cx="9133255" cy="1371600"/>
          </a:xfrm>
          <a:solidFill>
            <a:schemeClr val="accent4"/>
          </a:solidFill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MEMBERS NETWORKING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84C05FA-5358-425C-A4E2-20EAE95883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2126" y="2014194"/>
            <a:ext cx="2751300" cy="3849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77A2E0-7C8C-4EBF-97B0-203C300B2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5164" y="2014194"/>
            <a:ext cx="3778926" cy="3760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 descr="May be an image of 2 people, including Aney Paul and people smiling">
            <a:extLst>
              <a:ext uri="{FF2B5EF4-FFF2-40B4-BE49-F238E27FC236}">
                <a16:creationId xmlns:a16="http://schemas.microsoft.com/office/drawing/2014/main" id="{0790BB00-E8CC-4034-B9B6-574AEF2F21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5828" y="2014193"/>
            <a:ext cx="2205709" cy="376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47218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CD31-4E5B-4A81-B278-AE6298C9D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642594"/>
            <a:ext cx="10104564" cy="1371600"/>
          </a:xfrm>
          <a:solidFill>
            <a:schemeClr val="accent4"/>
          </a:solidFill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NINPAA FLORIDA MET</a:t>
            </a:r>
          </a:p>
        </p:txBody>
      </p:sp>
      <p:pic>
        <p:nvPicPr>
          <p:cNvPr id="5" name="Content Placeholder 4" descr="A group of women posing for a photo&#10;&#10;Description automatically generated">
            <a:extLst>
              <a:ext uri="{FF2B5EF4-FFF2-40B4-BE49-F238E27FC236}">
                <a16:creationId xmlns:a16="http://schemas.microsoft.com/office/drawing/2014/main" id="{7C97E6F2-7F30-4791-8ADB-FDC85B22AC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0442" y="2053388"/>
            <a:ext cx="5366661" cy="4016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60594275-3357-4EB2-86BD-6D0222A94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7104" y="2053388"/>
            <a:ext cx="4146307" cy="41620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81657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8E561C42-4A7C-4A4F-90EE-7467E37EA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9553575" cy="1371600"/>
          </a:xfr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NINPAA DALLAS MET</a:t>
            </a:r>
          </a:p>
        </p:txBody>
      </p:sp>
      <p:pic>
        <p:nvPicPr>
          <p:cNvPr id="5" name="Content Placeholder 4" descr="A group of women standing in front of a christmas tree&#10;&#10;Description automatically generated">
            <a:extLst>
              <a:ext uri="{FF2B5EF4-FFF2-40B4-BE49-F238E27FC236}">
                <a16:creationId xmlns:a16="http://schemas.microsoft.com/office/drawing/2014/main" id="{99CAC6FA-87BA-4995-8911-5AB40EACE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8957" r="2" b="37172"/>
          <a:stretch/>
        </p:blipFill>
        <p:spPr>
          <a:xfrm>
            <a:off x="1066800" y="2014194"/>
            <a:ext cx="9553575" cy="4386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9760861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AD6CC-D827-4CA2-AE2D-278E7D4F23AE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accent4"/>
          </a:solidFill>
        </p:spPr>
        <p:txBody>
          <a:bodyPr/>
          <a:lstStyle/>
          <a:p>
            <a:r>
              <a:rPr lang="en-US" dirty="0">
                <a:solidFill>
                  <a:schemeClr val="accent3"/>
                </a:solidFill>
              </a:rPr>
              <a:t> 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NIPAA MEMBERS COLLAGE </a:t>
            </a:r>
          </a:p>
        </p:txBody>
      </p:sp>
      <p:pic>
        <p:nvPicPr>
          <p:cNvPr id="6146" name="Picture 2" descr="May be an image of 33 people">
            <a:extLst>
              <a:ext uri="{FF2B5EF4-FFF2-40B4-BE49-F238E27FC236}">
                <a16:creationId xmlns:a16="http://schemas.microsoft.com/office/drawing/2014/main" id="{B0CAC206-998D-412B-894D-4E163CEE60A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916" y="2014194"/>
            <a:ext cx="9277165" cy="42012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00191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BF2F4BEB-8B7D-4A35-818A-E9D42B80D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solidFill>
            <a:srgbClr val="FFC000"/>
          </a:solidFill>
        </p:spPr>
        <p:txBody>
          <a:bodyPr/>
          <a:lstStyle/>
          <a:p>
            <a:r>
              <a:rPr lang="en-US" dirty="0"/>
              <a:t>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en-US" b="1" baseline="30000" dirty="0">
                <a:solidFill>
                  <a:schemeClr val="accent3">
                    <a:lumMod val="50000"/>
                  </a:schemeClr>
                </a:solidFill>
              </a:rPr>
              <a:t>RD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NATIONAL EDUCATIONAL   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              SEMINAR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3F705A50-6FEA-486F-81C1-C071FA673E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14194"/>
            <a:ext cx="4095750" cy="4424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FC43FF6-06AE-4BD5-9B43-2E0EC2339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2550" y="2014194"/>
            <a:ext cx="5962650" cy="4424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88666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72D51B-E44A-4B01-8430-3C934AB24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6039" y="642594"/>
            <a:ext cx="9525740" cy="1371600"/>
          </a:xfr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0070C0"/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        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25400" dir="5400000" algn="ctr">
                    <a:srgbClr val="6E747A">
                      <a:alpha val="43000"/>
                    </a:srgbClr>
                  </a:outerShdw>
                </a:effectLst>
              </a:rPr>
              <a:t>NINPAA VISION</a:t>
            </a:r>
            <a:br>
              <a:rPr lang="en-US" b="1" dirty="0"/>
            </a:b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6A459F51-528C-47BC-BC4D-0FCCF4BFBD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8574658"/>
              </p:ext>
            </p:extLst>
          </p:nvPr>
        </p:nvGraphicFramePr>
        <p:xfrm>
          <a:off x="1376039" y="2014194"/>
          <a:ext cx="9286043" cy="4120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1419985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5DCFD-5FA2-4186-B9C0-2415C69C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26720"/>
            <a:ext cx="11245132" cy="1587474"/>
          </a:xfrm>
          <a:solidFill>
            <a:srgbClr val="FFC000"/>
          </a:solidFill>
        </p:spPr>
        <p:txBody>
          <a:bodyPr/>
          <a:lstStyle/>
          <a:p>
            <a:r>
              <a:rPr lang="en-US" dirty="0"/>
              <a:t>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EDUCATIONAL SEMINAR </a:t>
            </a:r>
          </a:p>
        </p:txBody>
      </p:sp>
      <p:pic>
        <p:nvPicPr>
          <p:cNvPr id="5" name="Content Placeholder 4" descr="A picture containing text, receipt&#10;&#10;Description automatically generated">
            <a:extLst>
              <a:ext uri="{FF2B5EF4-FFF2-40B4-BE49-F238E27FC236}">
                <a16:creationId xmlns:a16="http://schemas.microsoft.com/office/drawing/2014/main" id="{B0DAE205-9807-481F-9A65-0F3675ED4E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6348" y="2081918"/>
            <a:ext cx="2158449" cy="4349362"/>
          </a:xfrm>
        </p:spPr>
      </p:pic>
      <p:pic>
        <p:nvPicPr>
          <p:cNvPr id="7" name="Picture 6" descr="A screenshot of a video game&#10;&#10;Description automatically generated">
            <a:extLst>
              <a:ext uri="{FF2B5EF4-FFF2-40B4-BE49-F238E27FC236}">
                <a16:creationId xmlns:a16="http://schemas.microsoft.com/office/drawing/2014/main" id="{64990C9B-9FE7-4947-9D64-049023B5A6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797" y="2081918"/>
            <a:ext cx="3713083" cy="4349362"/>
          </a:xfrm>
          <a:prstGeom prst="rect">
            <a:avLst/>
          </a:prstGeom>
        </p:spPr>
      </p:pic>
      <p:pic>
        <p:nvPicPr>
          <p:cNvPr id="9" name="Picture 8" descr="A group of people sitting at tables&#10;&#10;Description automatically generated with medium confidence">
            <a:extLst>
              <a:ext uri="{FF2B5EF4-FFF2-40B4-BE49-F238E27FC236}">
                <a16:creationId xmlns:a16="http://schemas.microsoft.com/office/drawing/2014/main" id="{BE962692-8129-4299-B910-46FF8CDF6A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7880" y="2081918"/>
            <a:ext cx="5127772" cy="441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2718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A0919-4285-4578-908A-81640C5D9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9582150" cy="1371600"/>
          </a:xfrm>
          <a:solidFill>
            <a:srgbClr val="F8D22F"/>
          </a:solidFill>
        </p:spPr>
        <p:txBody>
          <a:bodyPr/>
          <a:lstStyle/>
          <a:p>
            <a:r>
              <a:rPr lang="en-US" dirty="0"/>
              <a:t>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EDUCATIONAL SEMINAR</a:t>
            </a:r>
          </a:p>
        </p:txBody>
      </p:sp>
      <p:pic>
        <p:nvPicPr>
          <p:cNvPr id="5" name="Content Placeholder 4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EBB467CC-9ED8-4063-A8A9-1573FBE5B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7326" y="2014194"/>
            <a:ext cx="6447924" cy="39823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FAFD394D-392C-4989-B287-E3D2D8BAC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3850" y="2033970"/>
            <a:ext cx="2563729" cy="3962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07119681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D5C56-2735-49DB-A5AE-3BFB6265CA08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EDUCATIONAL SEMINAR SPEAKERS</a:t>
            </a: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28E9B4FC-A78B-426E-A1A4-9BE5C7A6A7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14194"/>
            <a:ext cx="1765494" cy="3849687"/>
          </a:xfr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24689997-29F3-4846-B571-5AAD3135A5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2295" y="2014194"/>
            <a:ext cx="1936654" cy="3849687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A1ADBAE1-88AE-4B89-BAEE-528B828AD6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8949" y="2014195"/>
            <a:ext cx="2025747" cy="3849686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5CE13FD-3AED-4232-9F2B-F47621BEB7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696" y="2014194"/>
            <a:ext cx="2025747" cy="3849687"/>
          </a:xfrm>
          <a:prstGeom prst="rect">
            <a:avLst/>
          </a:prstGeom>
        </p:spPr>
      </p:pic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1D7D6A01-FB1D-4141-9EBF-F2AD98647B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0443" y="2014194"/>
            <a:ext cx="2192215" cy="38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146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0C9B7-7C69-4F3D-A1CF-F6FCD009E7C2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EDUCATIONAL SEMINAR</a:t>
            </a:r>
          </a:p>
        </p:txBody>
      </p:sp>
      <p:pic>
        <p:nvPicPr>
          <p:cNvPr id="5" name="Content Placeholder 4" descr="A group of people holding a banner&#10;&#10;Description automatically generated">
            <a:extLst>
              <a:ext uri="{FF2B5EF4-FFF2-40B4-BE49-F238E27FC236}">
                <a16:creationId xmlns:a16="http://schemas.microsoft.com/office/drawing/2014/main" id="{B25568EF-2ADD-4F52-8889-186CB82CD7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14194"/>
            <a:ext cx="10058400" cy="4462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463886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2F37E8-F70B-4662-AF4A-FF35F6598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148106"/>
          </a:xfrm>
          <a:solidFill>
            <a:srgbClr val="FFC000"/>
          </a:solidFill>
        </p:spPr>
        <p:txBody>
          <a:bodyPr/>
          <a:lstStyle/>
          <a:p>
            <a:r>
              <a:rPr lang="en-US" dirty="0"/>
              <a:t>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2021 NP WEEK CELEBRATION </a:t>
            </a:r>
          </a:p>
        </p:txBody>
      </p:sp>
      <p:pic>
        <p:nvPicPr>
          <p:cNvPr id="4" name="Content Placeholder 3" descr="A picture containing text&#10;&#10;Description automatically generated">
            <a:extLst>
              <a:ext uri="{FF2B5EF4-FFF2-40B4-BE49-F238E27FC236}">
                <a16:creationId xmlns:a16="http://schemas.microsoft.com/office/drawing/2014/main" id="{69FA4EC3-992C-454A-8021-7DEE60EFBE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55" t="2917" r="2149" b="4722"/>
          <a:stretch/>
        </p:blipFill>
        <p:spPr>
          <a:xfrm>
            <a:off x="1400175" y="1790699"/>
            <a:ext cx="9344025" cy="4495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1942186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49440-B191-439F-9C22-FC36EE84A00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8D22F"/>
          </a:solidFill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NINPAA NP WEEK CELEBRATION 2021</a:t>
            </a:r>
          </a:p>
        </p:txBody>
      </p:sp>
      <p:pic>
        <p:nvPicPr>
          <p:cNvPr id="5" name="Content Placeholder 4" descr="A group of women holding a certificate&#10;&#10;Description automatically generated">
            <a:extLst>
              <a:ext uri="{FF2B5EF4-FFF2-40B4-BE49-F238E27FC236}">
                <a16:creationId xmlns:a16="http://schemas.microsoft.com/office/drawing/2014/main" id="{4DEFDAB9-AA06-43F4-A7F6-E275B9698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0885" y="2014193"/>
            <a:ext cx="5132916" cy="3849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Text, letter&#10;&#10;Description automatically generated">
            <a:extLst>
              <a:ext uri="{FF2B5EF4-FFF2-40B4-BE49-F238E27FC236}">
                <a16:creationId xmlns:a16="http://schemas.microsoft.com/office/drawing/2014/main" id="{44E86FB4-7192-4163-AC22-9D5932ABA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741" t="11183" r="15613" b="15442"/>
          <a:stretch/>
        </p:blipFill>
        <p:spPr>
          <a:xfrm>
            <a:off x="1005716" y="2077917"/>
            <a:ext cx="2732770" cy="378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26DA1302-8156-46E3-A3FD-660839E267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6200" y="2014194"/>
            <a:ext cx="2089000" cy="3849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911780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218EE-9C2A-47C8-8465-01A09845587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8D22F"/>
          </a:solidFill>
        </p:spPr>
        <p:txBody>
          <a:bodyPr/>
          <a:lstStyle/>
          <a:p>
            <a:r>
              <a:rPr lang="en-US" dirty="0"/>
              <a:t>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NP WEEK CELEBRATIONS MEMBERS AT    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      THEIR WORK </a:t>
            </a:r>
          </a:p>
        </p:txBody>
      </p:sp>
      <p:pic>
        <p:nvPicPr>
          <p:cNvPr id="7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71268C2F-5FFA-4E65-A9E3-1F709DEFD7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14194"/>
            <a:ext cx="10058400" cy="44628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916177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8BDA2-11DA-4656-8280-D39B85092F1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8D22F"/>
          </a:solidFill>
        </p:spPr>
        <p:txBody>
          <a:bodyPr/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GENERAL BODY AND CHRISTMAS      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  CELEBRATIONS 2021</a:t>
            </a:r>
          </a:p>
        </p:txBody>
      </p:sp>
      <p:pic>
        <p:nvPicPr>
          <p:cNvPr id="5" name="Content Placeholder 4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F70B0480-0DD9-444C-84ED-9060148FB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14194"/>
            <a:ext cx="4587551" cy="44985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6183B43-BCE1-4DC1-A388-6A3EAC9ED4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350" y="2014194"/>
            <a:ext cx="5470850" cy="4532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450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54C29-9787-4775-AF69-81FFDD265BD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b="1" dirty="0"/>
              <a:t>GENERAL BODY AND CHRISTMAS    </a:t>
            </a:r>
            <a:br>
              <a:rPr lang="en-US" b="1" dirty="0"/>
            </a:br>
            <a:r>
              <a:rPr lang="en-US" b="1" dirty="0"/>
              <a:t>                   CELEBRATIONS 2021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F293A947-E026-4D38-A471-10D7E88BB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6800" y="2014194"/>
            <a:ext cx="5132916" cy="3849687"/>
          </a:xfrm>
        </p:spPr>
      </p:pic>
      <p:pic>
        <p:nvPicPr>
          <p:cNvPr id="11" name="Picture 10" descr="A person holding a microphone&#10;&#10;Description automatically generated with medium confidence">
            <a:extLst>
              <a:ext uri="{FF2B5EF4-FFF2-40B4-BE49-F238E27FC236}">
                <a16:creationId xmlns:a16="http://schemas.microsoft.com/office/drawing/2014/main" id="{1EF06C79-A64E-47AE-91D6-C40490C90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716" y="2014194"/>
            <a:ext cx="4925484" cy="3849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0831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80192-5C79-4D79-8770-653097DF359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dirty="0"/>
              <a:t>  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MERRY CHRISTMAS AND HAPPY                        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             NEW YEAR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069498-3E57-48FF-A93B-44D99788333B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chemeClr val="accent5"/>
          </a:solidFill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sz="4000" dirty="0">
                <a:solidFill>
                  <a:srgbClr val="FF0000"/>
                </a:solidFill>
                <a:latin typeface="Arial Nova Light" panose="020B0604020202020204" pitchFamily="34" charset="0"/>
              </a:rPr>
              <a:t>	</a:t>
            </a:r>
          </a:p>
          <a:p>
            <a:pPr marL="0" indent="0" algn="just">
              <a:buNone/>
            </a:pPr>
            <a:r>
              <a:rPr lang="en-US" sz="4000" dirty="0">
                <a:solidFill>
                  <a:srgbClr val="FF0000"/>
                </a:solidFill>
                <a:latin typeface="Arial Nova Light" panose="020B0604020202020204" pitchFamily="34" charset="0"/>
              </a:rPr>
              <a:t>		</a:t>
            </a:r>
            <a:r>
              <a:rPr lang="en-US" sz="4000" b="1" dirty="0">
                <a:solidFill>
                  <a:srgbClr val="FF0000"/>
                </a:solidFill>
                <a:latin typeface="Arial Nova Light" panose="020B0604020202020204" pitchFamily="34" charset="0"/>
              </a:rPr>
              <a:t>NINPAA WISHING YOU </a:t>
            </a:r>
          </a:p>
          <a:p>
            <a:pPr marL="0" indent="0" algn="just">
              <a:buNone/>
            </a:pPr>
            <a:r>
              <a:rPr lang="en-US" sz="4000" b="1" dirty="0">
                <a:solidFill>
                  <a:srgbClr val="FF0000"/>
                </a:solidFill>
                <a:latin typeface="Arial Nova Light" panose="020B0604020202020204" pitchFamily="34" charset="0"/>
              </a:rPr>
              <a:t>                  A MERRY CHRISTMAS AND </a:t>
            </a:r>
          </a:p>
          <a:p>
            <a:pPr marL="0" indent="0" algn="just">
              <a:buNone/>
            </a:pPr>
            <a:r>
              <a:rPr lang="en-US" sz="4000" b="1" dirty="0">
                <a:solidFill>
                  <a:srgbClr val="FF0000"/>
                </a:solidFill>
                <a:latin typeface="Arial Nova Light" panose="020B0604020202020204" pitchFamily="34" charset="0"/>
              </a:rPr>
              <a:t>                  A HAPPY NEW YEAR TO ALL !</a:t>
            </a:r>
          </a:p>
          <a:p>
            <a:pPr marL="0" indent="0" algn="just">
              <a:buNone/>
            </a:pPr>
            <a:endParaRPr lang="en-US" sz="4000" b="1" dirty="0">
              <a:solidFill>
                <a:srgbClr val="FF0000"/>
              </a:solidFill>
              <a:latin typeface="Arial Nova Light" panose="020B0604020202020204" pitchFamily="34" charset="0"/>
            </a:endParaRP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  <a:latin typeface="Arial Nova Light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  <a:latin typeface="Arial Nova Light" panose="020B0604020202020204" pitchFamily="34" charset="0"/>
              </a:rPr>
              <a:t>							</a:t>
            </a:r>
            <a:r>
              <a:rPr lang="en-US" sz="1800" b="1" dirty="0">
                <a:solidFill>
                  <a:srgbClr val="FF0000"/>
                </a:solidFill>
                <a:latin typeface="Arial Nova Light" panose="020B0604020202020204" pitchFamily="34" charset="0"/>
              </a:rPr>
              <a:t>BY Dr. Anu Varghese </a:t>
            </a:r>
          </a:p>
          <a:p>
            <a:pPr marL="0" indent="0">
              <a:buNone/>
            </a:pPr>
            <a:r>
              <a:rPr lang="en-US" sz="1800" b="1" dirty="0">
                <a:solidFill>
                  <a:srgbClr val="FF0000"/>
                </a:solidFill>
                <a:latin typeface="Arial Nova Light" panose="020B0604020202020204" pitchFamily="34" charset="0"/>
              </a:rPr>
              <a:t>							NINPAA President </a:t>
            </a:r>
          </a:p>
          <a:p>
            <a:pPr marL="0" indent="0">
              <a:buNone/>
            </a:pPr>
            <a:endParaRPr lang="en-US" sz="1800" dirty="0">
              <a:solidFill>
                <a:srgbClr val="FF0000"/>
              </a:solidFill>
              <a:latin typeface="Arial Nova Light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0817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077C3-8CAB-4EE8-B707-18CD6B460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594"/>
            <a:ext cx="9849428" cy="1258558"/>
          </a:xfr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INSTALLATION CEREMONY 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KEYNOTE SPEAKER &amp;GUESTS</a:t>
            </a:r>
          </a:p>
        </p:txBody>
      </p:sp>
      <p:pic>
        <p:nvPicPr>
          <p:cNvPr id="4" name="Content Placeholder 3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B4CBD581-CEEA-4E11-8AB7-A2E419217565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885" r="54897" b="7499"/>
          <a:stretch/>
        </p:blipFill>
        <p:spPr bwMode="auto">
          <a:xfrm>
            <a:off x="1206419" y="4128116"/>
            <a:ext cx="1963266" cy="19974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5DF97CE6-2034-456E-89C2-371CCD1EF7B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140" y="2014194"/>
            <a:ext cx="1858965" cy="1548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NINPAA Innaguration ">
            <a:extLst>
              <a:ext uri="{FF2B5EF4-FFF2-40B4-BE49-F238E27FC236}">
                <a16:creationId xmlns:a16="http://schemas.microsoft.com/office/drawing/2014/main" id="{8BA4B1C5-E405-46B1-B64B-7B1C6AF0AFC0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6990" y="1986044"/>
            <a:ext cx="1858965" cy="1498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E70251-E525-457B-B805-D64873BC179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48" b="20137"/>
          <a:stretch/>
        </p:blipFill>
        <p:spPr bwMode="auto">
          <a:xfrm>
            <a:off x="3169685" y="3654867"/>
            <a:ext cx="3874051" cy="2358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B6BD7E-3536-4141-B7B4-613C6C29F1C2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5" t="8065" r="7504"/>
          <a:stretch/>
        </p:blipFill>
        <p:spPr bwMode="auto">
          <a:xfrm>
            <a:off x="7116840" y="2042755"/>
            <a:ext cx="1738080" cy="1440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A screenshot of a person&#10;&#10;Description automatically generated with low confidence">
            <a:extLst>
              <a:ext uri="{FF2B5EF4-FFF2-40B4-BE49-F238E27FC236}">
                <a16:creationId xmlns:a16="http://schemas.microsoft.com/office/drawing/2014/main" id="{1AFBC3B7-D6E5-42F9-AFF6-DACF88BF49AF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" t="13324" r="11854" b="12540"/>
          <a:stretch/>
        </p:blipFill>
        <p:spPr bwMode="auto">
          <a:xfrm>
            <a:off x="8975805" y="2094300"/>
            <a:ext cx="1940424" cy="1388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 descr="A picture containing text, monitor, electronics, display&#10;&#10;Description automatically generated">
            <a:extLst>
              <a:ext uri="{FF2B5EF4-FFF2-40B4-BE49-F238E27FC236}">
                <a16:creationId xmlns:a16="http://schemas.microsoft.com/office/drawing/2014/main" id="{67A3D84C-99D0-4CE6-9FAC-9F7EC378E529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81" r="13760" b="17674"/>
          <a:stretch/>
        </p:blipFill>
        <p:spPr bwMode="auto">
          <a:xfrm>
            <a:off x="9153308" y="3596213"/>
            <a:ext cx="1762920" cy="118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F5D807-D391-4869-823D-92F6DD62842D}"/>
              </a:ext>
            </a:extLst>
          </p:cNvPr>
          <p:cNvPicPr/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1" t="11294" r="13429"/>
          <a:stretch/>
        </p:blipFill>
        <p:spPr bwMode="auto">
          <a:xfrm>
            <a:off x="7092001" y="3562324"/>
            <a:ext cx="2039724" cy="1249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590842D-89DD-4903-9100-2405B3D62857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891" y="4804008"/>
            <a:ext cx="1772818" cy="1241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E002CA3-227D-4939-875C-1B750DD53F15}"/>
              </a:ext>
            </a:extLst>
          </p:cNvPr>
          <p:cNvPicPr/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6" t="19011" r="10299" b="9343"/>
          <a:stretch/>
        </p:blipFill>
        <p:spPr bwMode="auto">
          <a:xfrm>
            <a:off x="7065319" y="4811863"/>
            <a:ext cx="2087989" cy="1201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Content Placeholder 3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44D34C95-F3F9-4E12-9B4E-3D511706D8BB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2" t="11791" r="2475" b="51067"/>
          <a:stretch/>
        </p:blipFill>
        <p:spPr bwMode="auto">
          <a:xfrm>
            <a:off x="1177290" y="1986044"/>
            <a:ext cx="1944130" cy="17780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67633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1684AE-CA6E-4477-9F91-23F54BCAC651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en-US" dirty="0"/>
              <a:t>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INSTALLATION CEREMONY</a:t>
            </a:r>
            <a:br>
              <a:rPr lang="en-US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AUDIENCE &amp;PERFORMERS</a:t>
            </a:r>
          </a:p>
        </p:txBody>
      </p:sp>
      <p:pic>
        <p:nvPicPr>
          <p:cNvPr id="5" name="Content Placeholder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6C4F0688-AA09-4C59-AA1B-A15665EB0F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19200" y="2014194"/>
            <a:ext cx="3975652" cy="3849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64B67D5-C121-4F80-9900-FD7A1F650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852" y="2014194"/>
            <a:ext cx="2358887" cy="3849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DDAEA72A-C280-4F7B-9138-053E56E09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454" y="2014194"/>
            <a:ext cx="3571462" cy="3849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6874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7B8FC-1559-427B-A2AB-7FB033AAF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421" y="528964"/>
            <a:ext cx="9818703" cy="1371600"/>
          </a:xfrm>
          <a:solidFill>
            <a:srgbClr val="FFC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    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MEMBERS IN ACTION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44B9F7-CFB9-407B-8149-121DA734ADE7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6" t="19688" r="21364" b="-5533"/>
          <a:stretch/>
        </p:blipFill>
        <p:spPr bwMode="auto">
          <a:xfrm>
            <a:off x="7283425" y="2049748"/>
            <a:ext cx="1023699" cy="1371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19E4C9-5BE6-41D7-9254-47112BB7E26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4846426"/>
            <a:ext cx="1187425" cy="1379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393EA1-EB5E-41FF-BBB8-0EFA8212ADF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776" y="2028468"/>
            <a:ext cx="1157706" cy="13655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746192-E7C7-475C-99DF-F707ED2F62BC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39"/>
          <a:stretch/>
        </p:blipFill>
        <p:spPr bwMode="auto">
          <a:xfrm>
            <a:off x="9615667" y="3464016"/>
            <a:ext cx="1148815" cy="1324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A2AF5-E7AC-4EE1-8393-5FDFC75B6573}"/>
              </a:ext>
            </a:extLst>
          </p:cNvPr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5" t="9867" r="13990" b="14049"/>
          <a:stretch/>
        </p:blipFill>
        <p:spPr bwMode="auto">
          <a:xfrm>
            <a:off x="3546320" y="2094824"/>
            <a:ext cx="1225346" cy="1299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32A07B-397E-46AB-9D40-A6F5E85CB51F}"/>
              </a:ext>
            </a:extLst>
          </p:cNvPr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24" t="32855" r="25625"/>
          <a:stretch/>
        </p:blipFill>
        <p:spPr bwMode="auto">
          <a:xfrm>
            <a:off x="2561644" y="2051625"/>
            <a:ext cx="910370" cy="1412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A person standing in front of a sign&#10;&#10;Description automatically generated with low confidence">
            <a:extLst>
              <a:ext uri="{FF2B5EF4-FFF2-40B4-BE49-F238E27FC236}">
                <a16:creationId xmlns:a16="http://schemas.microsoft.com/office/drawing/2014/main" id="{0864677A-6E59-4ADF-AB33-A36AD55EC269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5719" y="2045913"/>
            <a:ext cx="1157706" cy="13830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81CD3A-E569-4AC7-9D7D-D27BF19F7B4A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38" r="13333" b="3590"/>
          <a:stretch/>
        </p:blipFill>
        <p:spPr bwMode="auto">
          <a:xfrm>
            <a:off x="3665819" y="3500498"/>
            <a:ext cx="1136639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0740C5-A656-4A30-A78A-4831DAB8B994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230" y="3539310"/>
            <a:ext cx="1081525" cy="1413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F25316-E013-42D4-903F-E9EFD7ADE66F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12" b="-521"/>
          <a:stretch/>
        </p:blipFill>
        <p:spPr bwMode="auto">
          <a:xfrm>
            <a:off x="4901842" y="3476861"/>
            <a:ext cx="1178258" cy="137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57F0D0-EE7D-4418-BBE3-17FDD76611C9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60" r="9965" b="831"/>
          <a:stretch/>
        </p:blipFill>
        <p:spPr bwMode="auto">
          <a:xfrm>
            <a:off x="6147164" y="3539310"/>
            <a:ext cx="1095254" cy="1324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0CEF11C-2FC2-45AB-8702-BA5458FA4380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841" y="3534505"/>
            <a:ext cx="939380" cy="13284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80A244E-AC1F-430B-826F-C0E00CF0359B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3861" y="3500498"/>
            <a:ext cx="1148815" cy="1324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3465FB8-5C6E-4847-9D77-DA088CCB61F1}"/>
              </a:ext>
            </a:extLst>
          </p:cNvPr>
          <p:cNvPicPr/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59"/>
          <a:stretch/>
        </p:blipFill>
        <p:spPr bwMode="auto">
          <a:xfrm>
            <a:off x="7387154" y="4976065"/>
            <a:ext cx="955032" cy="12496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656BEEA-0122-4F74-A27A-BA1C1FEE19FE}"/>
              </a:ext>
            </a:extLst>
          </p:cNvPr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932" y="2044521"/>
            <a:ext cx="1260398" cy="14303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May be an image of 2 people">
            <a:extLst>
              <a:ext uri="{FF2B5EF4-FFF2-40B4-BE49-F238E27FC236}">
                <a16:creationId xmlns:a16="http://schemas.microsoft.com/office/drawing/2014/main" id="{392D24CB-CADE-4C79-B91F-E9B2CAA74B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7" b="32395"/>
          <a:stretch/>
        </p:blipFill>
        <p:spPr bwMode="auto">
          <a:xfrm>
            <a:off x="9673997" y="4931131"/>
            <a:ext cx="1068849" cy="13243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6" name="Picture 4" descr="May be an image of 1 person and hair">
            <a:extLst>
              <a:ext uri="{FF2B5EF4-FFF2-40B4-BE49-F238E27FC236}">
                <a16:creationId xmlns:a16="http://schemas.microsoft.com/office/drawing/2014/main" id="{6236760A-8D43-42BB-AC37-FA819D8D7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531"/>
          <a:stretch/>
        </p:blipFill>
        <p:spPr bwMode="auto">
          <a:xfrm>
            <a:off x="4886975" y="2094824"/>
            <a:ext cx="1096798" cy="1299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8" name="Picture 6" descr="May be an image of 1 person">
            <a:extLst>
              <a:ext uri="{FF2B5EF4-FFF2-40B4-BE49-F238E27FC236}">
                <a16:creationId xmlns:a16="http://schemas.microsoft.com/office/drawing/2014/main" id="{4BDCDA6A-C183-462A-A674-E3DA8662C3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86" t="21980" r="6290" b="15422"/>
          <a:stretch/>
        </p:blipFill>
        <p:spPr bwMode="auto">
          <a:xfrm>
            <a:off x="1223689" y="3534505"/>
            <a:ext cx="1182365" cy="13093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2" name="Picture 10" descr="May be an image of 3 people, hair and outerwear">
            <a:extLst>
              <a:ext uri="{FF2B5EF4-FFF2-40B4-BE49-F238E27FC236}">
                <a16:creationId xmlns:a16="http://schemas.microsoft.com/office/drawing/2014/main" id="{67F5C697-E20D-4EE3-94ED-F591825129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8" t="26294" r="30644" b="-1022"/>
          <a:stretch/>
        </p:blipFill>
        <p:spPr bwMode="auto">
          <a:xfrm>
            <a:off x="8473827" y="4937391"/>
            <a:ext cx="1068849" cy="1288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6" name="Picture 14" descr="May be an image of Shyla Roshin and screen">
            <a:extLst>
              <a:ext uri="{FF2B5EF4-FFF2-40B4-BE49-F238E27FC236}">
                <a16:creationId xmlns:a16="http://schemas.microsoft.com/office/drawing/2014/main" id="{71016F15-3EC6-4818-9984-44E88ED7B0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-6445" r="-8499" b="12695"/>
          <a:stretch/>
        </p:blipFill>
        <p:spPr bwMode="auto">
          <a:xfrm>
            <a:off x="1224931" y="4974330"/>
            <a:ext cx="1254113" cy="12517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08" name="Picture 16" descr="May be an image of 3 people">
            <a:extLst>
              <a:ext uri="{FF2B5EF4-FFF2-40B4-BE49-F238E27FC236}">
                <a16:creationId xmlns:a16="http://schemas.microsoft.com/office/drawing/2014/main" id="{F58BBD6D-9B31-4613-B5B9-3E2880D906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1" t="33889" r="43032" b="6528"/>
          <a:stretch/>
        </p:blipFill>
        <p:spPr bwMode="auto">
          <a:xfrm>
            <a:off x="2479045" y="4931131"/>
            <a:ext cx="1135608" cy="1294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10" name="Picture 18" descr="May be an image of 3 people">
            <a:extLst>
              <a:ext uri="{FF2B5EF4-FFF2-40B4-BE49-F238E27FC236}">
                <a16:creationId xmlns:a16="http://schemas.microsoft.com/office/drawing/2014/main" id="{FBB51EEB-CD3B-403B-AC57-D7678D213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7" t="21667" r="39784" b="20694"/>
          <a:stretch/>
        </p:blipFill>
        <p:spPr bwMode="auto">
          <a:xfrm>
            <a:off x="3669448" y="4909529"/>
            <a:ext cx="1129795" cy="12949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212" name="Picture 20" descr="May be an image of 3 people">
            <a:extLst>
              <a:ext uri="{FF2B5EF4-FFF2-40B4-BE49-F238E27FC236}">
                <a16:creationId xmlns:a16="http://schemas.microsoft.com/office/drawing/2014/main" id="{AC925759-0D60-44C0-9C4F-066965019A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28" r="44038" b="20694"/>
          <a:stretch/>
        </p:blipFill>
        <p:spPr bwMode="auto">
          <a:xfrm>
            <a:off x="4930885" y="4909529"/>
            <a:ext cx="1194833" cy="13162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1" name="Content Placeholder 3" descr="A collage of a person&#10;&#10;Description automatically generated with medium confidence">
            <a:extLst>
              <a:ext uri="{FF2B5EF4-FFF2-40B4-BE49-F238E27FC236}">
                <a16:creationId xmlns:a16="http://schemas.microsoft.com/office/drawing/2014/main" id="{6B200874-D383-453D-9DE9-19FA88D0779F}"/>
              </a:ext>
            </a:extLst>
          </p:cNvPr>
          <p:cNvPicPr>
            <a:picLocks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2" r="46706" b="48741"/>
          <a:stretch/>
        </p:blipFill>
        <p:spPr bwMode="auto">
          <a:xfrm>
            <a:off x="8346221" y="2069657"/>
            <a:ext cx="1118610" cy="1324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79908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6C04E-FFBE-4478-9DF6-994835B41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0" y="731520"/>
            <a:ext cx="10058400" cy="1371600"/>
          </a:xfrm>
          <a:solidFill>
            <a:srgbClr val="FFC000"/>
          </a:solidFill>
        </p:spPr>
        <p:txBody>
          <a:bodyPr anchor="ctr">
            <a:normAutofit/>
          </a:bodyPr>
          <a:lstStyle/>
          <a:p>
            <a:r>
              <a:rPr lang="en-US" dirty="0"/>
              <a:t>     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INSTALALTION CEREMONY AUDIENCE</a:t>
            </a:r>
          </a:p>
        </p:txBody>
      </p:sp>
      <p:pic>
        <p:nvPicPr>
          <p:cNvPr id="5" name="Content Placeholder 4" descr="A screen 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5CEBB7CD-1091-4604-A892-B8FAD67001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940" b="36029"/>
          <a:stretch/>
        </p:blipFill>
        <p:spPr>
          <a:xfrm>
            <a:off x="1066800" y="2103120"/>
            <a:ext cx="10058400" cy="4373880"/>
          </a:xfrm>
          <a:noFill/>
        </p:spPr>
      </p:pic>
    </p:spTree>
    <p:extLst>
      <p:ext uri="{BB962C8B-B14F-4D97-AF65-F5344CB8AC3E}">
        <p14:creationId xmlns:p14="http://schemas.microsoft.com/office/powerpoint/2010/main" val="41283291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{3D0EF573-3A8F-4849-8347-103E20EC49EE}tf78438558_win32</Template>
  <TotalTime>0</TotalTime>
  <Words>426</Words>
  <Application>Microsoft Office PowerPoint</Application>
  <PresentationFormat>Widescreen</PresentationFormat>
  <Paragraphs>74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7" baseType="lpstr">
      <vt:lpstr>Abadi Extra Light</vt:lpstr>
      <vt:lpstr>Arial Nova Light</vt:lpstr>
      <vt:lpstr>Bradley Hand ITC</vt:lpstr>
      <vt:lpstr>Calibri</vt:lpstr>
      <vt:lpstr>Century Gothic</vt:lpstr>
      <vt:lpstr>Garamond</vt:lpstr>
      <vt:lpstr>Times New Roman</vt:lpstr>
      <vt:lpstr>SavonVTI</vt:lpstr>
      <vt:lpstr>NINPAA 2021</vt:lpstr>
      <vt:lpstr>          GENERAL BODY 2020</vt:lpstr>
      <vt:lpstr>GLIMPSE OF NP LEADERS ACTIVE IN                  INDIAN PROGRAMS</vt:lpstr>
      <vt:lpstr>   2021NEW OFFICERS INSTALLATION                       CEREMONY  </vt:lpstr>
      <vt:lpstr>                 NINPAA VISION </vt:lpstr>
      <vt:lpstr>     INSTALLATION CEREMONY          KEYNOTE SPEAKER &amp;GUESTS</vt:lpstr>
      <vt:lpstr>        INSTALLATION CEREMONY         AUDIENCE &amp;PERFORMERS</vt:lpstr>
      <vt:lpstr>          MEMBERS IN ACTION</vt:lpstr>
      <vt:lpstr>      INSTALALTION CEREMONY AUDIENCE</vt:lpstr>
      <vt:lpstr>             EXECUTIVE BOARD   </vt:lpstr>
      <vt:lpstr>       COMMITTEE MEMBERS </vt:lpstr>
      <vt:lpstr>         COMMITTEE MEMBERS </vt:lpstr>
      <vt:lpstr>          COMMITTEE MEMBERS </vt:lpstr>
      <vt:lpstr>        COMMITTEE MEMBERS </vt:lpstr>
      <vt:lpstr>        DIRECTORS AT LARGE</vt:lpstr>
      <vt:lpstr>      YOGA DAY:  TAKE CARE OF YOURSELF  </vt:lpstr>
      <vt:lpstr> COVID 19 INDIA RELIEF FUNDRAISING                                             </vt:lpstr>
      <vt:lpstr>      SIMINI FUNDRAISING </vt:lpstr>
      <vt:lpstr>    EDUCATIONAL PRESENTATION </vt:lpstr>
      <vt:lpstr>                                 EDUCATIONAL PRESENTATIONS </vt:lpstr>
      <vt:lpstr>        EDUCATIONAL PRESENTATIONS</vt:lpstr>
      <vt:lpstr>   EDUCATIONAL PRESENTATIONS</vt:lpstr>
      <vt:lpstr>        HANDING OVER &amp;PANNEL                    DISCUSSON</vt:lpstr>
      <vt:lpstr>                HANDING OVER </vt:lpstr>
      <vt:lpstr>           HANDING OVER IN CT</vt:lpstr>
      <vt:lpstr>  HANDING OVER IN CT</vt:lpstr>
      <vt:lpstr>          HANDING OVER IN CT</vt:lpstr>
      <vt:lpstr>             PANNEL DISCUSSION IN CT </vt:lpstr>
      <vt:lpstr>                     MEMBERS VOLUNTEERRING   </vt:lpstr>
      <vt:lpstr>    MEMBERS IN COMMUNITY                                  SERVICE</vt:lpstr>
      <vt:lpstr>      COMMUNITY SERVICE </vt:lpstr>
      <vt:lpstr>          COMMUNITY SERVICE </vt:lpstr>
      <vt:lpstr>        COMMUNITY SERVICE </vt:lpstr>
      <vt:lpstr>       COMMUNITY SERVICE</vt:lpstr>
      <vt:lpstr>           COMMUNITY SERVICE</vt:lpstr>
      <vt:lpstr>    EARTH DAY CELEBRATIONS</vt:lpstr>
      <vt:lpstr>             GLIMPSE OF AWARDS RECEIVED                       by MEMBERS </vt:lpstr>
      <vt:lpstr>       MEMBERS RECEIVED AWARDS</vt:lpstr>
      <vt:lpstr>         MEMBERS RECEIVED AWARDS</vt:lpstr>
      <vt:lpstr>                HEALTHY WALKING </vt:lpstr>
      <vt:lpstr>      NINPAA ACTIVITIES </vt:lpstr>
      <vt:lpstr>          COVID -19 ANNIVERSARY </vt:lpstr>
      <vt:lpstr>     2020 NP WEEK CELEBRATION </vt:lpstr>
      <vt:lpstr>       NINPAA SCHOLARSHIPS </vt:lpstr>
      <vt:lpstr>          MEMBERS NETWORKING </vt:lpstr>
      <vt:lpstr>          NINPAA FLORIDA MET</vt:lpstr>
      <vt:lpstr>NINPAA DALLAS MET</vt:lpstr>
      <vt:lpstr>          NIPAA MEMBERS COLLAGE </vt:lpstr>
      <vt:lpstr>      3RD NATIONAL EDUCATIONAL                             SEMINAR</vt:lpstr>
      <vt:lpstr>         EDUCATIONAL SEMINAR </vt:lpstr>
      <vt:lpstr>       EDUCATIONAL SEMINAR</vt:lpstr>
      <vt:lpstr>    EDUCATIONAL SEMINAR SPEAKERS</vt:lpstr>
      <vt:lpstr>       EDUCATIONAL SEMINAR</vt:lpstr>
      <vt:lpstr>     2021 NP WEEK CELEBRATION </vt:lpstr>
      <vt:lpstr>NINPAA NP WEEK CELEBRATION 2021</vt:lpstr>
      <vt:lpstr>     NP WEEK CELEBRATIONS MEMBERS AT                      THEIR WORK </vt:lpstr>
      <vt:lpstr>GENERAL BODY AND CHRISTMAS                    CELEBRATIONS 2021</vt:lpstr>
      <vt:lpstr>GENERAL BODY AND CHRISTMAS                        CELEBRATIONS 2021</vt:lpstr>
      <vt:lpstr>           MERRY CHRISTMAS AND HAPPY                                                 NEW YEAR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2021-10-18T15:12:33Z</dcterms:created>
  <dcterms:modified xsi:type="dcterms:W3CDTF">2021-12-18T23:28:18Z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